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00" r:id="rId4"/>
    <p:sldId id="296" r:id="rId5"/>
    <p:sldId id="295" r:id="rId6"/>
    <p:sldId id="272" r:id="rId7"/>
    <p:sldId id="297" r:id="rId8"/>
    <p:sldId id="298" r:id="rId9"/>
    <p:sldId id="280" r:id="rId10"/>
    <p:sldId id="299" r:id="rId11"/>
    <p:sldId id="273" r:id="rId12"/>
    <p:sldId id="274" r:id="rId13"/>
    <p:sldId id="303" r:id="rId14"/>
    <p:sldId id="283" r:id="rId15"/>
    <p:sldId id="301" r:id="rId16"/>
    <p:sldId id="285" r:id="rId17"/>
    <p:sldId id="275" r:id="rId18"/>
    <p:sldId id="284" r:id="rId19"/>
    <p:sldId id="276" r:id="rId20"/>
    <p:sldId id="277" r:id="rId21"/>
    <p:sldId id="287" r:id="rId22"/>
    <p:sldId id="286" r:id="rId23"/>
    <p:sldId id="278" r:id="rId24"/>
    <p:sldId id="289" r:id="rId25"/>
    <p:sldId id="288" r:id="rId26"/>
    <p:sldId id="302" r:id="rId27"/>
    <p:sldId id="290" r:id="rId28"/>
    <p:sldId id="291" r:id="rId29"/>
    <p:sldId id="292" r:id="rId30"/>
    <p:sldId id="294" r:id="rId31"/>
    <p:sldId id="304" r:id="rId32"/>
    <p:sldId id="270" r:id="rId33"/>
    <p:sldId id="26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DCE"/>
    <a:srgbClr val="FFF1CC"/>
    <a:srgbClr val="C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0" autoAdjust="0"/>
    <p:restoredTop sz="95827"/>
  </p:normalViewPr>
  <p:slideViewPr>
    <p:cSldViewPr snapToGrid="0">
      <p:cViewPr varScale="1">
        <p:scale>
          <a:sx n="107" d="100"/>
          <a:sy n="107" d="100"/>
        </p:scale>
        <p:origin x="9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pcik, Chris" userId="10a8598e-e38f-4e99-9868-6e9c97054358" providerId="ADAL" clId="{67D9A345-3C9B-4D08-A7D1-6CA36CA56A09}"/>
    <pc:docChg chg="custSel modSld">
      <pc:chgData name="Depcik, Chris" userId="10a8598e-e38f-4e99-9868-6e9c97054358" providerId="ADAL" clId="{67D9A345-3C9B-4D08-A7D1-6CA36CA56A09}" dt="2020-08-25T21:12:40.778" v="0" actId="33524"/>
      <pc:docMkLst>
        <pc:docMk/>
      </pc:docMkLst>
      <pc:sldChg chg="modSp">
        <pc:chgData name="Depcik, Chris" userId="10a8598e-e38f-4e99-9868-6e9c97054358" providerId="ADAL" clId="{67D9A345-3C9B-4D08-A7D1-6CA36CA56A09}" dt="2020-08-25T21:12:40.778" v="0" actId="33524"/>
        <pc:sldMkLst>
          <pc:docMk/>
          <pc:sldMk cId="4063155940" sldId="271"/>
        </pc:sldMkLst>
        <pc:spChg chg="mod">
          <ac:chgData name="Depcik, Chris" userId="10a8598e-e38f-4e99-9868-6e9c97054358" providerId="ADAL" clId="{67D9A345-3C9B-4D08-A7D1-6CA36CA56A09}" dt="2020-08-25T21:12:40.778" v="0" actId="33524"/>
          <ac:spMkLst>
            <pc:docMk/>
            <pc:sldMk cId="4063155940" sldId="271"/>
            <ac:spMk id="21" creationId="{CC698225-A63B-4F9B-9E54-BB0C1B25E91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D7E5E-6A38-499D-BC2B-4EE5AED964BB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CE09A-7DA8-43AE-A967-6CB049D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85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EED37-5494-4975-9042-6EB8571EF72F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76BD9-0342-4E77-A8DC-BDFA8194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5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1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81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9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78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18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24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64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7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4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68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5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66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0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56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3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94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8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17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91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81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29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2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2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15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44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9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15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72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35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10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4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76BD9-0342-4E77-A8DC-BDFA819490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82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09159"/>
            <a:ext cx="9144000" cy="1997357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98591"/>
            <a:ext cx="9144000" cy="1169987"/>
          </a:xfrm>
        </p:spPr>
        <p:txBody>
          <a:bodyPr>
            <a:normAutofit/>
          </a:bodyPr>
          <a:lstStyle>
            <a:lvl1pPr marL="0" indent="0" algn="ctr">
              <a:buNone/>
              <a:defRPr sz="3200" b="0" i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Presenter, Author, and Co-Authors</a:t>
            </a:r>
          </a:p>
          <a:p>
            <a:r>
              <a:rPr lang="en-US" dirty="0"/>
              <a:t>Affiliation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548640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ASMELogo">
            <a:extLst>
              <a:ext uri="{FF2B5EF4-FFF2-40B4-BE49-F238E27FC236}">
                <a16:creationId xmlns:a16="http://schemas.microsoft.com/office/drawing/2014/main" id="{9C14DDFE-4BB7-4701-9E50-9288A20A42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916"/>
          <a:stretch/>
        </p:blipFill>
        <p:spPr bwMode="auto">
          <a:xfrm>
            <a:off x="4889500" y="66667"/>
            <a:ext cx="2412999" cy="11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B1E537-25C7-418D-8996-4F4205E825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70769" y="5564992"/>
            <a:ext cx="4250459" cy="12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0240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62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References: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62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IMECE Paper #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9175" y="64262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23D3-69F4-4D05-B5AE-00585108F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9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548640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ASMELogo">
            <a:extLst>
              <a:ext uri="{FF2B5EF4-FFF2-40B4-BE49-F238E27FC236}">
                <a16:creationId xmlns:a16="http://schemas.microsoft.com/office/drawing/2014/main" id="{DCB97F6D-D47D-4435-9BF7-EEE512189CB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916"/>
          <a:stretch/>
        </p:blipFill>
        <p:spPr bwMode="auto">
          <a:xfrm>
            <a:off x="4889500" y="66667"/>
            <a:ext cx="2412999" cy="11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CCD19B-5A80-4DDD-9711-54862BB42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70769" y="5564992"/>
            <a:ext cx="4250459" cy="12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8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0240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0240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62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References: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62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IMECE Paper #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9175" y="64262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23D3-69F4-4D05-B5AE-00585108F3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1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77666"/>
            <a:ext cx="10515600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20240"/>
            <a:ext cx="10515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62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References: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62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IMECE Paper #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9175" y="64262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23D3-69F4-4D05-B5AE-00585108F36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381750"/>
            <a:ext cx="10534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ASMELogo">
            <a:extLst>
              <a:ext uri="{FF2B5EF4-FFF2-40B4-BE49-F238E27FC236}">
                <a16:creationId xmlns:a16="http://schemas.microsoft.com/office/drawing/2014/main" id="{C383E913-8DD1-4F43-8353-0F69105236A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916"/>
          <a:stretch/>
        </p:blipFill>
        <p:spPr bwMode="auto">
          <a:xfrm>
            <a:off x="838200" y="92292"/>
            <a:ext cx="1177116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D8F19-9F82-4E9C-BA1A-37AAD1102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8125" t="16384" r="74131" b="74415"/>
          <a:stretch/>
        </p:blipFill>
        <p:spPr>
          <a:xfrm>
            <a:off x="9381746" y="92292"/>
            <a:ext cx="19720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9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6.png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em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8.emf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L11aMN5KY8&amp;t=1119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XWvrRLzEaU&amp;t=624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 Adversarial Network (GAN)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532" y="3706516"/>
            <a:ext cx="9816935" cy="1322387"/>
          </a:xfrm>
        </p:spPr>
        <p:txBody>
          <a:bodyPr>
            <a:normAutofit fontScale="70000" lnSpcReduction="20000"/>
          </a:bodyPr>
          <a:lstStyle/>
          <a:p>
            <a:r>
              <a:rPr lang="en-US" b="1" i="1" dirty="0" err="1"/>
              <a:t>Binyang</a:t>
            </a:r>
            <a:r>
              <a:rPr lang="en-US" b="1" i="1" dirty="0"/>
              <a:t> Song</a:t>
            </a:r>
          </a:p>
          <a:p>
            <a:r>
              <a:rPr lang="en-US" i="1" dirty="0"/>
              <a:t>The School of Engineering Design, Technology, and Professional Programs (SEDTAPP)</a:t>
            </a:r>
          </a:p>
          <a:p>
            <a:r>
              <a:rPr lang="en-US" dirty="0" err="1"/>
              <a:t>PennState</a:t>
            </a:r>
            <a:endParaRPr lang="en-US" dirty="0"/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16B8C076-04D9-1942-9D56-0EC1F14CD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0" r="13920" b="19698"/>
          <a:stretch/>
        </p:blipFill>
        <p:spPr>
          <a:xfrm>
            <a:off x="9131808" y="5510270"/>
            <a:ext cx="3060192" cy="1264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DA0A8-B1E7-1C4B-A10F-D80F71B5DF1D}"/>
              </a:ext>
            </a:extLst>
          </p:cNvPr>
          <p:cNvSpPr txBox="1"/>
          <p:nvPr/>
        </p:nvSpPr>
        <p:spPr>
          <a:xfrm>
            <a:off x="114935" y="5695146"/>
            <a:ext cx="3507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IMECE</a:t>
            </a:r>
          </a:p>
          <a:p>
            <a:r>
              <a:rPr lang="en-US" sz="2800" b="1" dirty="0"/>
              <a:t>Hackathon Tutorial (2)</a:t>
            </a:r>
          </a:p>
        </p:txBody>
      </p:sp>
    </p:spTree>
    <p:extLst>
      <p:ext uri="{BB962C8B-B14F-4D97-AF65-F5344CB8AC3E}">
        <p14:creationId xmlns:p14="http://schemas.microsoft.com/office/powerpoint/2010/main" val="376209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20240"/>
            <a:ext cx="10515600" cy="37604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GAN?</a:t>
            </a:r>
          </a:p>
          <a:p>
            <a:r>
              <a:rPr lang="en-US" dirty="0"/>
              <a:t>Formulations of GANs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Applications of GANs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2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GANs’ Architecture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3FD8F0-E964-CE40-AF7C-C14104693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14" b="12062"/>
          <a:stretch/>
        </p:blipFill>
        <p:spPr>
          <a:xfrm>
            <a:off x="0" y="5408681"/>
            <a:ext cx="12192000" cy="365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E297E3-5A79-2D46-9439-A297AA3A4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28202"/>
          <a:stretch/>
        </p:blipFill>
        <p:spPr>
          <a:xfrm>
            <a:off x="838200" y="1677919"/>
            <a:ext cx="10515600" cy="339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85772E-6ACE-5C4D-9928-0F319A16595A}"/>
              </a:ext>
            </a:extLst>
          </p:cNvPr>
          <p:cNvSpPr/>
          <p:nvPr/>
        </p:nvSpPr>
        <p:spPr>
          <a:xfrm>
            <a:off x="6686474" y="5974748"/>
            <a:ext cx="469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slazebni.cs.illinois.edu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/spring17/lec11_gan.pdf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498ABD-78E1-7644-9787-706E28DA4154}"/>
              </a:ext>
            </a:extLst>
          </p:cNvPr>
          <p:cNvSpPr/>
          <p:nvPr/>
        </p:nvSpPr>
        <p:spPr>
          <a:xfrm>
            <a:off x="4038600" y="2474000"/>
            <a:ext cx="769386" cy="333383"/>
          </a:xfrm>
          <a:prstGeom prst="rect">
            <a:avLst/>
          </a:prstGeom>
          <a:solidFill>
            <a:srgbClr val="FFF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8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4FB18-6054-E643-A0B5-D5B525AE7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58" b="9583"/>
          <a:stretch/>
        </p:blipFill>
        <p:spPr>
          <a:xfrm>
            <a:off x="0" y="1643062"/>
            <a:ext cx="12192000" cy="4557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8676C-682B-D04F-AED6-D93E898514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30" t="15989" r="53031" b="79993"/>
          <a:stretch/>
        </p:blipFill>
        <p:spPr>
          <a:xfrm>
            <a:off x="4772416" y="1871144"/>
            <a:ext cx="480166" cy="275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840CC0-1113-6C4E-B05E-AE9D011367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747" t="27865" r="16472" b="68117"/>
          <a:stretch/>
        </p:blipFill>
        <p:spPr>
          <a:xfrm>
            <a:off x="8843375" y="2511115"/>
            <a:ext cx="826718" cy="275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1770EC-FF45-9846-8C5B-CA3F5C9E3B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31" t="42736" r="50924" b="53246"/>
          <a:stretch/>
        </p:blipFill>
        <p:spPr>
          <a:xfrm>
            <a:off x="4884108" y="3921918"/>
            <a:ext cx="736948" cy="275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54D4E1-C9FC-9747-AFF2-60DEED3CC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4" t="40514" r="76397" b="55468"/>
          <a:stretch/>
        </p:blipFill>
        <p:spPr>
          <a:xfrm>
            <a:off x="1866377" y="3784131"/>
            <a:ext cx="450937" cy="275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52B98-74C8-9347-A2D5-C08594FFA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29" t="35717" r="63526" b="57690"/>
          <a:stretch/>
        </p:blipFill>
        <p:spPr>
          <a:xfrm>
            <a:off x="3301652" y="3469709"/>
            <a:ext cx="736948" cy="452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11E8AC-D697-5446-BB72-75C2CAB3C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4" t="26823" r="34404" b="68697"/>
          <a:stretch/>
        </p:blipFill>
        <p:spPr>
          <a:xfrm>
            <a:off x="7415408" y="2786688"/>
            <a:ext cx="237994" cy="3072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8965A4-2B44-C14B-9363-EF7680AB4C91}"/>
              </a:ext>
            </a:extLst>
          </p:cNvPr>
          <p:cNvSpPr/>
          <p:nvPr/>
        </p:nvSpPr>
        <p:spPr>
          <a:xfrm>
            <a:off x="6015039" y="1600198"/>
            <a:ext cx="1914525" cy="1208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496639-943B-0945-B5F9-F2214CA84C3A}"/>
              </a:ext>
            </a:extLst>
          </p:cNvPr>
          <p:cNvGrpSpPr>
            <a:grpSpLocks noChangeAspect="1"/>
          </p:cNvGrpSpPr>
          <p:nvPr/>
        </p:nvGrpSpPr>
        <p:grpSpPr>
          <a:xfrm>
            <a:off x="5334556" y="1620767"/>
            <a:ext cx="2465670" cy="1005840"/>
            <a:chOff x="5537752" y="1620767"/>
            <a:chExt cx="2465670" cy="1005840"/>
          </a:xfrm>
        </p:grpSpPr>
        <p:pic>
          <p:nvPicPr>
            <p:cNvPr id="18" name="Picture 17" descr="Diagram&#10;&#10;Description automatically generated">
              <a:extLst>
                <a:ext uri="{FF2B5EF4-FFF2-40B4-BE49-F238E27FC236}">
                  <a16:creationId xmlns:a16="http://schemas.microsoft.com/office/drawing/2014/main" id="{3672A374-E971-9F49-946C-3F5C46202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351" t="11286" r="48145" b="55449"/>
            <a:stretch/>
          </p:blipFill>
          <p:spPr>
            <a:xfrm>
              <a:off x="5537752" y="1620767"/>
              <a:ext cx="975783" cy="100584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5AF990-2CCE-DD40-B061-BCEA8959FC2B}"/>
                </a:ext>
              </a:extLst>
            </p:cNvPr>
            <p:cNvSpPr/>
            <p:nvPr/>
          </p:nvSpPr>
          <p:spPr>
            <a:xfrm>
              <a:off x="6240148" y="1754618"/>
              <a:ext cx="724552" cy="699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 descr="Diagram&#10;&#10;Description automatically generated">
              <a:extLst>
                <a:ext uri="{FF2B5EF4-FFF2-40B4-BE49-F238E27FC236}">
                  <a16:creationId xmlns:a16="http://schemas.microsoft.com/office/drawing/2014/main" id="{975BE7EF-11AB-824F-920A-8A575B9C0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074" r="48145" b="88547"/>
            <a:stretch/>
          </p:blipFill>
          <p:spPr>
            <a:xfrm>
              <a:off x="6375952" y="1835780"/>
              <a:ext cx="1627470" cy="486506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66FAFF7-67C9-CE40-9841-EF0759DC778B}"/>
              </a:ext>
            </a:extLst>
          </p:cNvPr>
          <p:cNvSpPr/>
          <p:nvPr/>
        </p:nvSpPr>
        <p:spPr>
          <a:xfrm>
            <a:off x="5727554" y="4870045"/>
            <a:ext cx="1914525" cy="1044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A89C85-1394-024D-8EB5-456352DD16FE}"/>
              </a:ext>
            </a:extLst>
          </p:cNvPr>
          <p:cNvSpPr/>
          <p:nvPr/>
        </p:nvSpPr>
        <p:spPr>
          <a:xfrm>
            <a:off x="7453825" y="4447005"/>
            <a:ext cx="3348561" cy="1834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9554E-B02B-5643-B93C-11BD76C74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747" t="48048" r="16472" b="46838"/>
          <a:stretch/>
        </p:blipFill>
        <p:spPr>
          <a:xfrm>
            <a:off x="8737203" y="4534422"/>
            <a:ext cx="826718" cy="35072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A1869E-CBE5-AD4E-9BE7-19801148F68C}"/>
              </a:ext>
            </a:extLst>
          </p:cNvPr>
          <p:cNvCxnSpPr>
            <a:cxnSpLocks/>
          </p:cNvCxnSpPr>
          <p:nvPr/>
        </p:nvCxnSpPr>
        <p:spPr>
          <a:xfrm flipV="1">
            <a:off x="9629324" y="2626607"/>
            <a:ext cx="562478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6874F5-DC27-0849-BD93-CBBB725EE41B}"/>
              </a:ext>
            </a:extLst>
          </p:cNvPr>
          <p:cNvCxnSpPr>
            <a:cxnSpLocks/>
          </p:cNvCxnSpPr>
          <p:nvPr/>
        </p:nvCxnSpPr>
        <p:spPr>
          <a:xfrm flipV="1">
            <a:off x="9629324" y="4663318"/>
            <a:ext cx="562478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AAEC01F-F1FA-3E4A-86C6-1ED0976DD909}"/>
              </a:ext>
            </a:extLst>
          </p:cNvPr>
          <p:cNvSpPr/>
          <p:nvPr/>
        </p:nvSpPr>
        <p:spPr>
          <a:xfrm>
            <a:off x="10327015" y="44470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36482D-C086-C34C-BB2F-53915FEB9160}"/>
              </a:ext>
            </a:extLst>
          </p:cNvPr>
          <p:cNvSpPr/>
          <p:nvPr/>
        </p:nvSpPr>
        <p:spPr>
          <a:xfrm>
            <a:off x="10329900" y="239104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6553F8-0D30-3044-B877-245B65803D84}"/>
              </a:ext>
            </a:extLst>
          </p:cNvPr>
          <p:cNvGrpSpPr/>
          <p:nvPr/>
        </p:nvGrpSpPr>
        <p:grpSpPr>
          <a:xfrm>
            <a:off x="5359109" y="4885150"/>
            <a:ext cx="2852303" cy="1055283"/>
            <a:chOff x="5359109" y="4885150"/>
            <a:chExt cx="2852303" cy="1055283"/>
          </a:xfrm>
        </p:grpSpPr>
        <p:pic>
          <p:nvPicPr>
            <p:cNvPr id="23" name="Picture 22" descr="Diagram&#10;&#10;Description automatically generated">
              <a:extLst>
                <a:ext uri="{FF2B5EF4-FFF2-40B4-BE49-F238E27FC236}">
                  <a16:creationId xmlns:a16="http://schemas.microsoft.com/office/drawing/2014/main" id="{B40A23E4-F3EE-6746-9CFA-D02923AF7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322" t="45974" r="44096" b="26086"/>
            <a:stretch/>
          </p:blipFill>
          <p:spPr>
            <a:xfrm>
              <a:off x="5359109" y="4885150"/>
              <a:ext cx="736891" cy="1055283"/>
            </a:xfrm>
            <a:prstGeom prst="rect">
              <a:avLst/>
            </a:prstGeom>
          </p:spPr>
        </p:pic>
        <p:pic>
          <p:nvPicPr>
            <p:cNvPr id="26" name="Picture 25" descr="Diagram&#10;&#10;Description automatically generated">
              <a:extLst>
                <a:ext uri="{FF2B5EF4-FFF2-40B4-BE49-F238E27FC236}">
                  <a16:creationId xmlns:a16="http://schemas.microsoft.com/office/drawing/2014/main" id="{CAFA2DD5-246F-C047-8BCD-531E66E1B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396" t="76233" r="36829" b="8886"/>
            <a:stretch/>
          </p:blipFill>
          <p:spPr>
            <a:xfrm>
              <a:off x="6097472" y="5075748"/>
              <a:ext cx="2113940" cy="661941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4E536959-3F49-3940-9379-B35EF82144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98" r="54482"/>
          <a:stretch/>
        </p:blipFill>
        <p:spPr>
          <a:xfrm>
            <a:off x="6889945" y="3258052"/>
            <a:ext cx="1188720" cy="8553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7DCBF95-D871-1246-A0D2-2C4955DF46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30" r="752"/>
          <a:stretch/>
        </p:blipFill>
        <p:spPr>
          <a:xfrm>
            <a:off x="3038070" y="4059705"/>
            <a:ext cx="1188720" cy="92171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E552D52-D07C-794D-A981-20155ECF22D2}"/>
              </a:ext>
            </a:extLst>
          </p:cNvPr>
          <p:cNvSpPr/>
          <p:nvPr/>
        </p:nvSpPr>
        <p:spPr>
          <a:xfrm>
            <a:off x="3269214" y="2809168"/>
            <a:ext cx="769386" cy="333383"/>
          </a:xfrm>
          <a:prstGeom prst="rect">
            <a:avLst/>
          </a:prstGeom>
          <a:solidFill>
            <a:srgbClr val="FFF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Function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8F4883-32A3-1644-AF30-0B4189A74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47" t="27865" r="16472" b="68117"/>
          <a:stretch/>
        </p:blipFill>
        <p:spPr>
          <a:xfrm>
            <a:off x="5216221" y="2043699"/>
            <a:ext cx="826718" cy="275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5A3B0-37DF-8C46-BED5-4C7047593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47" t="48048" r="16472" b="46838"/>
          <a:stretch/>
        </p:blipFill>
        <p:spPr>
          <a:xfrm>
            <a:off x="5112934" y="4485753"/>
            <a:ext cx="826718" cy="3507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7D2F32-3ED8-0E4E-8F9C-2572EBCDB610}"/>
              </a:ext>
            </a:extLst>
          </p:cNvPr>
          <p:cNvCxnSpPr>
            <a:cxnSpLocks/>
          </p:cNvCxnSpPr>
          <p:nvPr/>
        </p:nvCxnSpPr>
        <p:spPr>
          <a:xfrm flipV="1">
            <a:off x="6002170" y="2159191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1E72B7-0DA3-C74A-AFE0-1B5D0445F940}"/>
              </a:ext>
            </a:extLst>
          </p:cNvPr>
          <p:cNvCxnSpPr>
            <a:cxnSpLocks/>
          </p:cNvCxnSpPr>
          <p:nvPr/>
        </p:nvCxnSpPr>
        <p:spPr>
          <a:xfrm flipV="1">
            <a:off x="6005055" y="4614649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7D0EC93-03FE-1549-9C60-4DE8E7EBE2BC}"/>
              </a:ext>
            </a:extLst>
          </p:cNvPr>
          <p:cNvSpPr/>
          <p:nvPr/>
        </p:nvSpPr>
        <p:spPr>
          <a:xfrm>
            <a:off x="6265866" y="439833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FD381-DDAC-F743-9128-CE30EA3D0A42}"/>
              </a:ext>
            </a:extLst>
          </p:cNvPr>
          <p:cNvSpPr/>
          <p:nvPr/>
        </p:nvSpPr>
        <p:spPr>
          <a:xfrm>
            <a:off x="6265866" y="1923630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5AA8B9-9DD9-6E4D-9537-AC4426068F52}"/>
              </a:ext>
            </a:extLst>
          </p:cNvPr>
          <p:cNvGrpSpPr>
            <a:grpSpLocks noChangeAspect="1"/>
          </p:cNvGrpSpPr>
          <p:nvPr/>
        </p:nvGrpSpPr>
        <p:grpSpPr>
          <a:xfrm>
            <a:off x="521138" y="1834573"/>
            <a:ext cx="2210522" cy="901755"/>
            <a:chOff x="5537752" y="1620767"/>
            <a:chExt cx="2465670" cy="1005840"/>
          </a:xfrm>
        </p:grpSpPr>
        <p:pic>
          <p:nvPicPr>
            <p:cNvPr id="22" name="Picture 21" descr="Diagram&#10;&#10;Description automatically generated">
              <a:extLst>
                <a:ext uri="{FF2B5EF4-FFF2-40B4-BE49-F238E27FC236}">
                  <a16:creationId xmlns:a16="http://schemas.microsoft.com/office/drawing/2014/main" id="{6E79ABE5-4129-F747-8FA3-7F19B7E54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351" t="11286" r="48145" b="55449"/>
            <a:stretch/>
          </p:blipFill>
          <p:spPr>
            <a:xfrm>
              <a:off x="5537752" y="1620767"/>
              <a:ext cx="975783" cy="100584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3F055C-8BB2-1E40-9FA9-BD1ED7F5EEDB}"/>
                </a:ext>
              </a:extLst>
            </p:cNvPr>
            <p:cNvSpPr/>
            <p:nvPr/>
          </p:nvSpPr>
          <p:spPr>
            <a:xfrm>
              <a:off x="6240148" y="1754618"/>
              <a:ext cx="724552" cy="699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5727A7B3-A15E-B349-8C1A-0ADE5169B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74" r="48145" b="88547"/>
            <a:stretch/>
          </p:blipFill>
          <p:spPr>
            <a:xfrm>
              <a:off x="6375952" y="1835780"/>
              <a:ext cx="1627470" cy="4865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D8F88B-4669-3847-8BD5-4ACABE000042}"/>
              </a:ext>
            </a:extLst>
          </p:cNvPr>
          <p:cNvGrpSpPr/>
          <p:nvPr/>
        </p:nvGrpSpPr>
        <p:grpSpPr>
          <a:xfrm>
            <a:off x="381231" y="4059770"/>
            <a:ext cx="2557146" cy="946082"/>
            <a:chOff x="5359109" y="4885150"/>
            <a:chExt cx="2852303" cy="1055283"/>
          </a:xfrm>
        </p:grpSpPr>
        <p:pic>
          <p:nvPicPr>
            <p:cNvPr id="26" name="Picture 25" descr="Diagram&#10;&#10;Description automatically generated">
              <a:extLst>
                <a:ext uri="{FF2B5EF4-FFF2-40B4-BE49-F238E27FC236}">
                  <a16:creationId xmlns:a16="http://schemas.microsoft.com/office/drawing/2014/main" id="{15F6FDF7-F41F-DC4F-ABBB-A11DC17EC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322" t="45974" r="44096" b="26086"/>
            <a:stretch/>
          </p:blipFill>
          <p:spPr>
            <a:xfrm>
              <a:off x="5359109" y="4885150"/>
              <a:ext cx="736891" cy="1055283"/>
            </a:xfrm>
            <a:prstGeom prst="rect">
              <a:avLst/>
            </a:prstGeom>
          </p:spPr>
        </p:pic>
        <p:pic>
          <p:nvPicPr>
            <p:cNvPr id="27" name="Picture 26" descr="Diagram&#10;&#10;Description automatically generated">
              <a:extLst>
                <a:ext uri="{FF2B5EF4-FFF2-40B4-BE49-F238E27FC236}">
                  <a16:creationId xmlns:a16="http://schemas.microsoft.com/office/drawing/2014/main" id="{7A7D07DD-FD49-D449-AB75-E2786D7AE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396" t="76233" r="36829" b="8886"/>
            <a:stretch/>
          </p:blipFill>
          <p:spPr>
            <a:xfrm>
              <a:off x="6097472" y="5075748"/>
              <a:ext cx="2113940" cy="661941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10E8ADD-41A7-7D48-851B-9F5A52BF1D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98" r="54482"/>
          <a:stretch/>
        </p:blipFill>
        <p:spPr>
          <a:xfrm>
            <a:off x="2770789" y="2378822"/>
            <a:ext cx="2497908" cy="17974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253E-220E-3C4E-BF9B-632540055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30" t="15989" r="53031" b="79993"/>
          <a:stretch/>
        </p:blipFill>
        <p:spPr>
          <a:xfrm>
            <a:off x="1118020" y="2726347"/>
            <a:ext cx="480166" cy="2755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88EC48-4957-D846-8FE2-0A8559BC7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31" t="42736" r="50924" b="53246"/>
          <a:stretch/>
        </p:blipFill>
        <p:spPr>
          <a:xfrm>
            <a:off x="1046451" y="5045086"/>
            <a:ext cx="736948" cy="2755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BD351B-0FC0-7549-AE9E-0A4EFEEFF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4" t="26823" r="34404" b="68697"/>
          <a:stretch/>
        </p:blipFill>
        <p:spPr>
          <a:xfrm>
            <a:off x="3882817" y="4078967"/>
            <a:ext cx="237994" cy="30728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C53B0E-7227-B74D-A955-FAF7CD0D57D8}"/>
              </a:ext>
            </a:extLst>
          </p:cNvPr>
          <p:cNvCxnSpPr>
            <a:cxnSpLocks/>
          </p:cNvCxnSpPr>
          <p:nvPr/>
        </p:nvCxnSpPr>
        <p:spPr>
          <a:xfrm flipV="1">
            <a:off x="6673275" y="2159191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858485-7D36-2B42-9542-EF6C795F4E92}"/>
              </a:ext>
            </a:extLst>
          </p:cNvPr>
          <p:cNvCxnSpPr>
            <a:cxnSpLocks/>
          </p:cNvCxnSpPr>
          <p:nvPr/>
        </p:nvCxnSpPr>
        <p:spPr>
          <a:xfrm flipV="1">
            <a:off x="6676160" y="4614649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87F866E-4E5F-D845-9551-DEF3C9254A62}"/>
              </a:ext>
            </a:extLst>
          </p:cNvPr>
          <p:cNvSpPr/>
          <p:nvPr/>
        </p:nvSpPr>
        <p:spPr>
          <a:xfrm>
            <a:off x="6949671" y="4398336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High error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47CF12-4BC9-904D-B0E6-AB3CDE2398B8}"/>
              </a:ext>
            </a:extLst>
          </p:cNvPr>
          <p:cNvSpPr/>
          <p:nvPr/>
        </p:nvSpPr>
        <p:spPr>
          <a:xfrm>
            <a:off x="6949671" y="1923630"/>
            <a:ext cx="1412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Low error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16D081-F628-E74D-A981-898DC2BD23FF}"/>
              </a:ext>
            </a:extLst>
          </p:cNvPr>
          <p:cNvSpPr/>
          <p:nvPr/>
        </p:nvSpPr>
        <p:spPr>
          <a:xfrm>
            <a:off x="6025570" y="3199630"/>
            <a:ext cx="1478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B0F0"/>
                </a:solidFill>
              </a:rPr>
              <a:t>Prediction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ECF32FD-DB71-9245-B277-F322C95B16E4}"/>
              </a:ext>
            </a:extLst>
          </p:cNvPr>
          <p:cNvSpPr/>
          <p:nvPr/>
        </p:nvSpPr>
        <p:spPr>
          <a:xfrm rot="18900000" flipH="1">
            <a:off x="2765349" y="2452197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45FA689B-F108-9143-BD1D-ADA397019828}"/>
              </a:ext>
            </a:extLst>
          </p:cNvPr>
          <p:cNvSpPr/>
          <p:nvPr/>
        </p:nvSpPr>
        <p:spPr>
          <a:xfrm rot="2700000" flipH="1" flipV="1">
            <a:off x="2765349" y="4028912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DD75C324-7C46-9742-9A2F-A66FC5102BFD}"/>
              </a:ext>
            </a:extLst>
          </p:cNvPr>
          <p:cNvSpPr/>
          <p:nvPr/>
        </p:nvSpPr>
        <p:spPr>
          <a:xfrm rot="18900000" flipH="1">
            <a:off x="4957033" y="4059965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94D4E312-9B9A-9C4C-B5B4-BA4699E778D2}"/>
              </a:ext>
            </a:extLst>
          </p:cNvPr>
          <p:cNvSpPr/>
          <p:nvPr/>
        </p:nvSpPr>
        <p:spPr>
          <a:xfrm rot="2700000" flipH="1" flipV="1">
            <a:off x="4961754" y="2420549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64DECF-7640-DF48-8490-980A2C0AB3EC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>
          <a:xfrm>
            <a:off x="6435945" y="2385295"/>
            <a:ext cx="328770" cy="8143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0FB6A8-CF08-4244-BCA3-CCA60795E406}"/>
              </a:ext>
            </a:extLst>
          </p:cNvPr>
          <p:cNvCxnSpPr>
            <a:cxnSpLocks/>
            <a:stCxn id="19" idx="0"/>
            <a:endCxn id="38" idx="2"/>
          </p:cNvCxnSpPr>
          <p:nvPr/>
        </p:nvCxnSpPr>
        <p:spPr>
          <a:xfrm flipV="1">
            <a:off x="6435945" y="3661295"/>
            <a:ext cx="328770" cy="7370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160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Function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8F4883-32A3-1644-AF30-0B4189A74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47" t="27865" r="16472" b="68117"/>
          <a:stretch/>
        </p:blipFill>
        <p:spPr>
          <a:xfrm>
            <a:off x="5216221" y="2043699"/>
            <a:ext cx="826718" cy="275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5A3B0-37DF-8C46-BED5-4C7047593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47" t="48048" r="16472" b="46838"/>
          <a:stretch/>
        </p:blipFill>
        <p:spPr>
          <a:xfrm>
            <a:off x="5112934" y="4485753"/>
            <a:ext cx="826718" cy="3507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7D2F32-3ED8-0E4E-8F9C-2572EBCDB610}"/>
              </a:ext>
            </a:extLst>
          </p:cNvPr>
          <p:cNvCxnSpPr>
            <a:cxnSpLocks/>
          </p:cNvCxnSpPr>
          <p:nvPr/>
        </p:nvCxnSpPr>
        <p:spPr>
          <a:xfrm flipV="1">
            <a:off x="6002170" y="2159191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1E72B7-0DA3-C74A-AFE0-1B5D0445F940}"/>
              </a:ext>
            </a:extLst>
          </p:cNvPr>
          <p:cNvCxnSpPr>
            <a:cxnSpLocks/>
          </p:cNvCxnSpPr>
          <p:nvPr/>
        </p:nvCxnSpPr>
        <p:spPr>
          <a:xfrm flipV="1">
            <a:off x="6005055" y="4614649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7D0EC93-03FE-1549-9C60-4DE8E7EBE2BC}"/>
              </a:ext>
            </a:extLst>
          </p:cNvPr>
          <p:cNvSpPr/>
          <p:nvPr/>
        </p:nvSpPr>
        <p:spPr>
          <a:xfrm>
            <a:off x="6265866" y="439833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FD381-DDAC-F743-9128-CE30EA3D0A42}"/>
              </a:ext>
            </a:extLst>
          </p:cNvPr>
          <p:cNvSpPr/>
          <p:nvPr/>
        </p:nvSpPr>
        <p:spPr>
          <a:xfrm>
            <a:off x="6265866" y="1923630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5AA8B9-9DD9-6E4D-9537-AC4426068F52}"/>
              </a:ext>
            </a:extLst>
          </p:cNvPr>
          <p:cNvGrpSpPr>
            <a:grpSpLocks noChangeAspect="1"/>
          </p:cNvGrpSpPr>
          <p:nvPr/>
        </p:nvGrpSpPr>
        <p:grpSpPr>
          <a:xfrm>
            <a:off x="521138" y="1834573"/>
            <a:ext cx="2210522" cy="901755"/>
            <a:chOff x="5537752" y="1620767"/>
            <a:chExt cx="2465670" cy="1005840"/>
          </a:xfrm>
        </p:grpSpPr>
        <p:pic>
          <p:nvPicPr>
            <p:cNvPr id="22" name="Picture 21" descr="Diagram&#10;&#10;Description automatically generated">
              <a:extLst>
                <a:ext uri="{FF2B5EF4-FFF2-40B4-BE49-F238E27FC236}">
                  <a16:creationId xmlns:a16="http://schemas.microsoft.com/office/drawing/2014/main" id="{6E79ABE5-4129-F747-8FA3-7F19B7E54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351" t="11286" r="48145" b="55449"/>
            <a:stretch/>
          </p:blipFill>
          <p:spPr>
            <a:xfrm>
              <a:off x="5537752" y="1620767"/>
              <a:ext cx="975783" cy="100584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3F055C-8BB2-1E40-9FA9-BD1ED7F5EEDB}"/>
                </a:ext>
              </a:extLst>
            </p:cNvPr>
            <p:cNvSpPr/>
            <p:nvPr/>
          </p:nvSpPr>
          <p:spPr>
            <a:xfrm>
              <a:off x="6240148" y="1754618"/>
              <a:ext cx="724552" cy="699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5727A7B3-A15E-B349-8C1A-0ADE5169B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74" r="48145" b="88547"/>
            <a:stretch/>
          </p:blipFill>
          <p:spPr>
            <a:xfrm>
              <a:off x="6375952" y="1835780"/>
              <a:ext cx="1627470" cy="48650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D8F88B-4669-3847-8BD5-4ACABE000042}"/>
              </a:ext>
            </a:extLst>
          </p:cNvPr>
          <p:cNvGrpSpPr/>
          <p:nvPr/>
        </p:nvGrpSpPr>
        <p:grpSpPr>
          <a:xfrm>
            <a:off x="381231" y="4059770"/>
            <a:ext cx="2557146" cy="946082"/>
            <a:chOff x="5359109" y="4885150"/>
            <a:chExt cx="2852303" cy="1055283"/>
          </a:xfrm>
        </p:grpSpPr>
        <p:pic>
          <p:nvPicPr>
            <p:cNvPr id="26" name="Picture 25" descr="Diagram&#10;&#10;Description automatically generated">
              <a:extLst>
                <a:ext uri="{FF2B5EF4-FFF2-40B4-BE49-F238E27FC236}">
                  <a16:creationId xmlns:a16="http://schemas.microsoft.com/office/drawing/2014/main" id="{15F6FDF7-F41F-DC4F-ABBB-A11DC17EC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322" t="45974" r="44096" b="26086"/>
            <a:stretch/>
          </p:blipFill>
          <p:spPr>
            <a:xfrm>
              <a:off x="5359109" y="4885150"/>
              <a:ext cx="736891" cy="1055283"/>
            </a:xfrm>
            <a:prstGeom prst="rect">
              <a:avLst/>
            </a:prstGeom>
          </p:spPr>
        </p:pic>
        <p:pic>
          <p:nvPicPr>
            <p:cNvPr id="27" name="Picture 26" descr="Diagram&#10;&#10;Description automatically generated">
              <a:extLst>
                <a:ext uri="{FF2B5EF4-FFF2-40B4-BE49-F238E27FC236}">
                  <a16:creationId xmlns:a16="http://schemas.microsoft.com/office/drawing/2014/main" id="{7A7D07DD-FD49-D449-AB75-E2786D7AE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396" t="76233" r="36829" b="8886"/>
            <a:stretch/>
          </p:blipFill>
          <p:spPr>
            <a:xfrm>
              <a:off x="6097472" y="5075748"/>
              <a:ext cx="2113940" cy="661941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10E8ADD-41A7-7D48-851B-9F5A52BF1D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98" r="54482"/>
          <a:stretch/>
        </p:blipFill>
        <p:spPr>
          <a:xfrm>
            <a:off x="2770789" y="2378822"/>
            <a:ext cx="2497908" cy="17974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253E-220E-3C4E-BF9B-632540055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30" t="15989" r="53031" b="79993"/>
          <a:stretch/>
        </p:blipFill>
        <p:spPr>
          <a:xfrm>
            <a:off x="1118020" y="2726347"/>
            <a:ext cx="480166" cy="2755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88EC48-4957-D846-8FE2-0A8559BC7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31" t="42736" r="50924" b="53246"/>
          <a:stretch/>
        </p:blipFill>
        <p:spPr>
          <a:xfrm>
            <a:off x="1046451" y="5045086"/>
            <a:ext cx="736948" cy="2755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BD351B-0FC0-7549-AE9E-0A4EFEEFF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4" t="26823" r="34404" b="68697"/>
          <a:stretch/>
        </p:blipFill>
        <p:spPr>
          <a:xfrm>
            <a:off x="3882817" y="4078967"/>
            <a:ext cx="237994" cy="30728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C53B0E-7227-B74D-A955-FAF7CD0D57D8}"/>
              </a:ext>
            </a:extLst>
          </p:cNvPr>
          <p:cNvCxnSpPr>
            <a:cxnSpLocks/>
          </p:cNvCxnSpPr>
          <p:nvPr/>
        </p:nvCxnSpPr>
        <p:spPr>
          <a:xfrm flipV="1">
            <a:off x="6673275" y="2159191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858485-7D36-2B42-9542-EF6C795F4E92}"/>
              </a:ext>
            </a:extLst>
          </p:cNvPr>
          <p:cNvCxnSpPr>
            <a:cxnSpLocks/>
          </p:cNvCxnSpPr>
          <p:nvPr/>
        </p:nvCxnSpPr>
        <p:spPr>
          <a:xfrm flipV="1">
            <a:off x="6676160" y="4614649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87F866E-4E5F-D845-9551-DEF3C9254A62}"/>
              </a:ext>
            </a:extLst>
          </p:cNvPr>
          <p:cNvSpPr/>
          <p:nvPr/>
        </p:nvSpPr>
        <p:spPr>
          <a:xfrm>
            <a:off x="6949671" y="4398336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High error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47CF12-4BC9-904D-B0E6-AB3CDE2398B8}"/>
              </a:ext>
            </a:extLst>
          </p:cNvPr>
          <p:cNvSpPr/>
          <p:nvPr/>
        </p:nvSpPr>
        <p:spPr>
          <a:xfrm>
            <a:off x="6949671" y="1923630"/>
            <a:ext cx="1412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Low error</a:t>
            </a:r>
          </a:p>
        </p:txBody>
      </p:sp>
      <p:pic>
        <p:nvPicPr>
          <p:cNvPr id="36" name="Picture 35" descr="Diagram&#10;&#10;Description automatically generated">
            <a:extLst>
              <a:ext uri="{FF2B5EF4-FFF2-40B4-BE49-F238E27FC236}">
                <a16:creationId xmlns:a16="http://schemas.microsoft.com/office/drawing/2014/main" id="{65A621C3-B01B-8B44-932A-A693581F4E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350" r="14478"/>
          <a:stretch/>
        </p:blipFill>
        <p:spPr>
          <a:xfrm>
            <a:off x="8985648" y="857250"/>
            <a:ext cx="2825121" cy="5143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D16D081-F628-E74D-A981-898DC2BD23FF}"/>
              </a:ext>
            </a:extLst>
          </p:cNvPr>
          <p:cNvSpPr/>
          <p:nvPr/>
        </p:nvSpPr>
        <p:spPr>
          <a:xfrm>
            <a:off x="6025570" y="3199630"/>
            <a:ext cx="1478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B0F0"/>
                </a:solidFill>
              </a:rPr>
              <a:t>Prediction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ECF32FD-DB71-9245-B277-F322C95B16E4}"/>
              </a:ext>
            </a:extLst>
          </p:cNvPr>
          <p:cNvSpPr/>
          <p:nvPr/>
        </p:nvSpPr>
        <p:spPr>
          <a:xfrm rot="18900000" flipH="1">
            <a:off x="2765349" y="2452197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45FA689B-F108-9143-BD1D-ADA397019828}"/>
              </a:ext>
            </a:extLst>
          </p:cNvPr>
          <p:cNvSpPr/>
          <p:nvPr/>
        </p:nvSpPr>
        <p:spPr>
          <a:xfrm rot="2700000" flipH="1" flipV="1">
            <a:off x="2765349" y="4028912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DD75C324-7C46-9742-9A2F-A66FC5102BFD}"/>
              </a:ext>
            </a:extLst>
          </p:cNvPr>
          <p:cNvSpPr/>
          <p:nvPr/>
        </p:nvSpPr>
        <p:spPr>
          <a:xfrm rot="18900000" flipH="1">
            <a:off x="4957033" y="4059965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94D4E312-9B9A-9C4C-B5B4-BA4699E778D2}"/>
              </a:ext>
            </a:extLst>
          </p:cNvPr>
          <p:cNvSpPr/>
          <p:nvPr/>
        </p:nvSpPr>
        <p:spPr>
          <a:xfrm rot="2700000" flipH="1" flipV="1">
            <a:off x="4961754" y="2420549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64DECF-7640-DF48-8490-980A2C0AB3EC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>
          <a:xfrm>
            <a:off x="6435945" y="2385295"/>
            <a:ext cx="328770" cy="8143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0FB6A8-CF08-4244-BCA3-CCA60795E406}"/>
              </a:ext>
            </a:extLst>
          </p:cNvPr>
          <p:cNvCxnSpPr>
            <a:cxnSpLocks/>
            <a:stCxn id="19" idx="0"/>
            <a:endCxn id="38" idx="2"/>
          </p:cNvCxnSpPr>
          <p:nvPr/>
        </p:nvCxnSpPr>
        <p:spPr>
          <a:xfrm flipV="1">
            <a:off x="6435945" y="3661295"/>
            <a:ext cx="328770" cy="7370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2F135CA-A2F5-8E4F-BB64-E8B148620CE4}"/>
              </a:ext>
            </a:extLst>
          </p:cNvPr>
          <p:cNvSpPr/>
          <p:nvPr/>
        </p:nvSpPr>
        <p:spPr>
          <a:xfrm>
            <a:off x="10487076" y="2154462"/>
            <a:ext cx="140615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y = -log(x)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9F00A0-9AC5-4A43-8865-7F68678953DD}"/>
              </a:ext>
            </a:extLst>
          </p:cNvPr>
          <p:cNvSpPr/>
          <p:nvPr/>
        </p:nvSpPr>
        <p:spPr>
          <a:xfrm>
            <a:off x="3336006" y="5485984"/>
            <a:ext cx="481024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/>
              <a:t>Log-loss = -log(prediction)</a:t>
            </a:r>
          </a:p>
        </p:txBody>
      </p:sp>
    </p:spTree>
    <p:extLst>
      <p:ext uri="{BB962C8B-B14F-4D97-AF65-F5344CB8AC3E}">
        <p14:creationId xmlns:p14="http://schemas.microsoft.com/office/powerpoint/2010/main" val="99236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Cost</a:t>
            </a:r>
            <a:r>
              <a:rPr lang="en-US" dirty="0"/>
              <a:t> Function: </a:t>
            </a:r>
            <a:r>
              <a:rPr lang="en-US" altLang="zh-CN" dirty="0"/>
              <a:t>Discriminator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8F4883-32A3-1644-AF30-0B4189A74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47" t="27865" r="16472" b="68117"/>
          <a:stretch/>
        </p:blipFill>
        <p:spPr>
          <a:xfrm>
            <a:off x="545844" y="2095690"/>
            <a:ext cx="826718" cy="275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5A3B0-37DF-8C46-BED5-4C7047593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47" t="48048" r="16472" b="46838"/>
          <a:stretch/>
        </p:blipFill>
        <p:spPr>
          <a:xfrm>
            <a:off x="442557" y="2697967"/>
            <a:ext cx="826718" cy="3507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7D2F32-3ED8-0E4E-8F9C-2572EBCDB610}"/>
              </a:ext>
            </a:extLst>
          </p:cNvPr>
          <p:cNvCxnSpPr>
            <a:cxnSpLocks/>
          </p:cNvCxnSpPr>
          <p:nvPr/>
        </p:nvCxnSpPr>
        <p:spPr>
          <a:xfrm flipV="1">
            <a:off x="1588973" y="2211182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1E72B7-0DA3-C74A-AFE0-1B5D0445F940}"/>
              </a:ext>
            </a:extLst>
          </p:cNvPr>
          <p:cNvCxnSpPr>
            <a:cxnSpLocks/>
          </p:cNvCxnSpPr>
          <p:nvPr/>
        </p:nvCxnSpPr>
        <p:spPr>
          <a:xfrm flipV="1">
            <a:off x="1591858" y="2826863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7D0EC93-03FE-1549-9C60-4DE8E7EBE2BC}"/>
              </a:ext>
            </a:extLst>
          </p:cNvPr>
          <p:cNvSpPr/>
          <p:nvPr/>
        </p:nvSpPr>
        <p:spPr>
          <a:xfrm>
            <a:off x="2095561" y="2510534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FD381-DDAC-F743-9128-CE30EA3D0A42}"/>
              </a:ext>
            </a:extLst>
          </p:cNvPr>
          <p:cNvSpPr/>
          <p:nvPr/>
        </p:nvSpPr>
        <p:spPr>
          <a:xfrm>
            <a:off x="2095561" y="1824907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C53B0E-7227-B74D-A955-FAF7CD0D57D8}"/>
              </a:ext>
            </a:extLst>
          </p:cNvPr>
          <p:cNvCxnSpPr>
            <a:cxnSpLocks/>
          </p:cNvCxnSpPr>
          <p:nvPr/>
        </p:nvCxnSpPr>
        <p:spPr>
          <a:xfrm flipV="1">
            <a:off x="2662994" y="2211182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858485-7D36-2B42-9542-EF6C795F4E92}"/>
              </a:ext>
            </a:extLst>
          </p:cNvPr>
          <p:cNvCxnSpPr>
            <a:cxnSpLocks/>
          </p:cNvCxnSpPr>
          <p:nvPr/>
        </p:nvCxnSpPr>
        <p:spPr>
          <a:xfrm flipV="1">
            <a:off x="2665879" y="2826863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Diagram&#10;&#10;Description automatically generated">
            <a:extLst>
              <a:ext uri="{FF2B5EF4-FFF2-40B4-BE49-F238E27FC236}">
                <a16:creationId xmlns:a16="http://schemas.microsoft.com/office/drawing/2014/main" id="{65A621C3-B01B-8B44-932A-A693581F4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50" r="14478" b="3404"/>
          <a:stretch/>
        </p:blipFill>
        <p:spPr>
          <a:xfrm>
            <a:off x="7433352" y="1805004"/>
            <a:ext cx="1957900" cy="344328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DD8BB1A-654D-8D4E-93A4-D35FC3EB2C8E}"/>
              </a:ext>
            </a:extLst>
          </p:cNvPr>
          <p:cNvSpPr/>
          <p:nvPr/>
        </p:nvSpPr>
        <p:spPr>
          <a:xfrm>
            <a:off x="8494277" y="2730581"/>
            <a:ext cx="140615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y = -log(x)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3604635-3A2B-1E43-9256-97A2A8C73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47" t="27865" r="16472" b="68117"/>
          <a:stretch/>
        </p:blipFill>
        <p:spPr>
          <a:xfrm>
            <a:off x="7954707" y="5309368"/>
            <a:ext cx="1285234" cy="42841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990E1B-AB64-FD43-81B3-09AA79940B1A}"/>
              </a:ext>
            </a:extLst>
          </p:cNvPr>
          <p:cNvCxnSpPr>
            <a:cxnSpLocks/>
          </p:cNvCxnSpPr>
          <p:nvPr/>
        </p:nvCxnSpPr>
        <p:spPr>
          <a:xfrm flipV="1">
            <a:off x="5397114" y="2214393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A8C039-00A2-6F43-BEB7-CC08E7E4AF21}"/>
              </a:ext>
            </a:extLst>
          </p:cNvPr>
          <p:cNvCxnSpPr>
            <a:cxnSpLocks/>
          </p:cNvCxnSpPr>
          <p:nvPr/>
        </p:nvCxnSpPr>
        <p:spPr>
          <a:xfrm flipV="1">
            <a:off x="5399999" y="2830074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D9845AA-456E-3A4F-9837-EA89F676D61A}"/>
              </a:ext>
            </a:extLst>
          </p:cNvPr>
          <p:cNvSpPr/>
          <p:nvPr/>
        </p:nvSpPr>
        <p:spPr>
          <a:xfrm>
            <a:off x="5867824" y="2613761"/>
            <a:ext cx="1484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High Error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7C4245-308A-1543-930B-0EAEC3046C94}"/>
              </a:ext>
            </a:extLst>
          </p:cNvPr>
          <p:cNvSpPr/>
          <p:nvPr/>
        </p:nvSpPr>
        <p:spPr>
          <a:xfrm>
            <a:off x="5867824" y="1978832"/>
            <a:ext cx="141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Low Error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68217A-6F26-8F49-ACC9-6511C792A123}"/>
              </a:ext>
            </a:extLst>
          </p:cNvPr>
          <p:cNvSpPr/>
          <p:nvPr/>
        </p:nvSpPr>
        <p:spPr>
          <a:xfrm>
            <a:off x="3160333" y="1966195"/>
            <a:ext cx="178125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 = -log(D(x))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EE3341-D215-BB45-A287-12D093C3AE17}"/>
              </a:ext>
            </a:extLst>
          </p:cNvPr>
          <p:cNvSpPr/>
          <p:nvPr/>
        </p:nvSpPr>
        <p:spPr>
          <a:xfrm>
            <a:off x="3152785" y="2587031"/>
            <a:ext cx="196399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 = -log(DG(z))</a:t>
            </a:r>
          </a:p>
        </p:txBody>
      </p:sp>
    </p:spTree>
    <p:extLst>
      <p:ext uri="{BB962C8B-B14F-4D97-AF65-F5344CB8AC3E}">
        <p14:creationId xmlns:p14="http://schemas.microsoft.com/office/powerpoint/2010/main" val="93772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Cost</a:t>
            </a:r>
            <a:r>
              <a:rPr lang="en-US" dirty="0"/>
              <a:t> Function: </a:t>
            </a:r>
            <a:r>
              <a:rPr lang="en-US" altLang="zh-CN" dirty="0"/>
              <a:t>Discriminator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AB28696-BBF9-7642-A400-D5E9411DB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9" y="4552876"/>
            <a:ext cx="6774581" cy="7008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B682591-96CE-834E-A9AA-F4B3334331DE}"/>
              </a:ext>
            </a:extLst>
          </p:cNvPr>
          <p:cNvGrpSpPr>
            <a:grpSpLocks noChangeAspect="1"/>
          </p:cNvGrpSpPr>
          <p:nvPr/>
        </p:nvGrpSpPr>
        <p:grpSpPr>
          <a:xfrm>
            <a:off x="7433352" y="1805003"/>
            <a:ext cx="4525315" cy="3564609"/>
            <a:chOff x="8985648" y="857250"/>
            <a:chExt cx="6529736" cy="5143500"/>
          </a:xfrm>
        </p:grpSpPr>
        <p:pic>
          <p:nvPicPr>
            <p:cNvPr id="36" name="Picture 35" descr="Diagram&#10;&#10;Description automatically generated">
              <a:extLst>
                <a:ext uri="{FF2B5EF4-FFF2-40B4-BE49-F238E27FC236}">
                  <a16:creationId xmlns:a16="http://schemas.microsoft.com/office/drawing/2014/main" id="{65A621C3-B01B-8B44-932A-A693581F4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350" r="14478" b="3404"/>
            <a:stretch/>
          </p:blipFill>
          <p:spPr>
            <a:xfrm>
              <a:off x="8985648" y="857251"/>
              <a:ext cx="2825122" cy="4968442"/>
            </a:xfrm>
            <a:prstGeom prst="rect">
              <a:avLst/>
            </a:prstGeom>
          </p:spPr>
        </p:pic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323D3511-55BD-CB4D-8D7A-FED9AFF4A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849" r="15859"/>
            <a:stretch/>
          </p:blipFill>
          <p:spPr>
            <a:xfrm>
              <a:off x="12919463" y="857250"/>
              <a:ext cx="2595921" cy="5143500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DD8BB1A-654D-8D4E-93A4-D35FC3EB2C8E}"/>
              </a:ext>
            </a:extLst>
          </p:cNvPr>
          <p:cNvSpPr/>
          <p:nvPr/>
        </p:nvSpPr>
        <p:spPr>
          <a:xfrm>
            <a:off x="8494277" y="2730581"/>
            <a:ext cx="140615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y = -log(x)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CB2C1D-544E-C94E-ADD6-72B338A9E2E2}"/>
              </a:ext>
            </a:extLst>
          </p:cNvPr>
          <p:cNvSpPr/>
          <p:nvPr/>
        </p:nvSpPr>
        <p:spPr>
          <a:xfrm>
            <a:off x="9289794" y="2290607"/>
            <a:ext cx="16505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y = -log(1-x)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1F40E6-64A1-6A48-A0E9-BA6547E2EDF2}"/>
              </a:ext>
            </a:extLst>
          </p:cNvPr>
          <p:cNvGrpSpPr>
            <a:grpSpLocks noChangeAspect="1"/>
          </p:cNvGrpSpPr>
          <p:nvPr/>
        </p:nvGrpSpPr>
        <p:grpSpPr>
          <a:xfrm>
            <a:off x="7954707" y="5309368"/>
            <a:ext cx="3628218" cy="545853"/>
            <a:chOff x="9164401" y="5463651"/>
            <a:chExt cx="2333827" cy="35111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604635-3A2B-1E43-9256-97A2A8C73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747" t="27865" r="16472" b="68117"/>
            <a:stretch/>
          </p:blipFill>
          <p:spPr>
            <a:xfrm>
              <a:off x="9164401" y="5463651"/>
              <a:ext cx="826718" cy="27557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0C8DCBC-37B8-0748-A1B8-6229280C3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747" t="48048" r="16472" b="46838"/>
            <a:stretch/>
          </p:blipFill>
          <p:spPr>
            <a:xfrm>
              <a:off x="10671510" y="5464038"/>
              <a:ext cx="826718" cy="350729"/>
            </a:xfrm>
            <a:prstGeom prst="rect">
              <a:avLst/>
            </a:prstGeom>
          </p:spPr>
        </p:pic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855166-5FB7-A048-9D5B-29608DC8A8DF}"/>
              </a:ext>
            </a:extLst>
          </p:cNvPr>
          <p:cNvCxnSpPr>
            <a:cxnSpLocks/>
          </p:cNvCxnSpPr>
          <p:nvPr/>
        </p:nvCxnSpPr>
        <p:spPr>
          <a:xfrm flipV="1">
            <a:off x="5399999" y="3473488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552B8C1-A759-4A49-96BD-8659B60095FC}"/>
              </a:ext>
            </a:extLst>
          </p:cNvPr>
          <p:cNvSpPr/>
          <p:nvPr/>
        </p:nvSpPr>
        <p:spPr>
          <a:xfrm>
            <a:off x="5867824" y="3245745"/>
            <a:ext cx="141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Low Error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2D2A9E-A2DA-EC4C-B175-92F2219052F3}"/>
              </a:ext>
            </a:extLst>
          </p:cNvPr>
          <p:cNvSpPr/>
          <p:nvPr/>
        </p:nvSpPr>
        <p:spPr>
          <a:xfrm>
            <a:off x="2994603" y="3219106"/>
            <a:ext cx="24000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 = -log(1-D(G(z)))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AFE37F-0C3B-1547-B283-C981D13B4958}"/>
              </a:ext>
            </a:extLst>
          </p:cNvPr>
          <p:cNvCxnSpPr>
            <a:cxnSpLocks/>
          </p:cNvCxnSpPr>
          <p:nvPr/>
        </p:nvCxnSpPr>
        <p:spPr>
          <a:xfrm>
            <a:off x="2662994" y="3075426"/>
            <a:ext cx="163079" cy="381123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9126620F-E3FC-0441-A8A3-732C63DA93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747" t="27865" r="16472" b="68117"/>
          <a:stretch/>
        </p:blipFill>
        <p:spPr>
          <a:xfrm>
            <a:off x="545844" y="2095690"/>
            <a:ext cx="826718" cy="27557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9D76C7D-90A5-EA4E-B7FB-1C87EF216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747" t="48048" r="16472" b="46838"/>
          <a:stretch/>
        </p:blipFill>
        <p:spPr>
          <a:xfrm>
            <a:off x="442557" y="2697967"/>
            <a:ext cx="826718" cy="350729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AE28C2C-C79A-7940-A184-6B3A92F2B900}"/>
              </a:ext>
            </a:extLst>
          </p:cNvPr>
          <p:cNvCxnSpPr>
            <a:cxnSpLocks/>
          </p:cNvCxnSpPr>
          <p:nvPr/>
        </p:nvCxnSpPr>
        <p:spPr>
          <a:xfrm flipV="1">
            <a:off x="1588973" y="2211182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BA129F8-9814-604A-A27D-2E4D14668C1A}"/>
              </a:ext>
            </a:extLst>
          </p:cNvPr>
          <p:cNvCxnSpPr>
            <a:cxnSpLocks/>
          </p:cNvCxnSpPr>
          <p:nvPr/>
        </p:nvCxnSpPr>
        <p:spPr>
          <a:xfrm flipV="1">
            <a:off x="1591858" y="2826863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D2F0E03-A0F7-2D4A-A1E2-5E56AEAAF5D0}"/>
              </a:ext>
            </a:extLst>
          </p:cNvPr>
          <p:cNvSpPr/>
          <p:nvPr/>
        </p:nvSpPr>
        <p:spPr>
          <a:xfrm>
            <a:off x="2095561" y="2510534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D9844F0-52AB-6648-8D83-3106A74347AC}"/>
              </a:ext>
            </a:extLst>
          </p:cNvPr>
          <p:cNvSpPr/>
          <p:nvPr/>
        </p:nvSpPr>
        <p:spPr>
          <a:xfrm>
            <a:off x="2095561" y="1824907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0D86A35-2A9D-B441-8B3A-A9C6C6E2A14D}"/>
              </a:ext>
            </a:extLst>
          </p:cNvPr>
          <p:cNvCxnSpPr>
            <a:cxnSpLocks/>
          </p:cNvCxnSpPr>
          <p:nvPr/>
        </p:nvCxnSpPr>
        <p:spPr>
          <a:xfrm flipV="1">
            <a:off x="2662994" y="2211182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CA8650A-5EEA-D945-9CA5-064A1A54D2B4}"/>
              </a:ext>
            </a:extLst>
          </p:cNvPr>
          <p:cNvCxnSpPr>
            <a:cxnSpLocks/>
          </p:cNvCxnSpPr>
          <p:nvPr/>
        </p:nvCxnSpPr>
        <p:spPr>
          <a:xfrm flipV="1">
            <a:off x="2665879" y="2826863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0C29646-C2B5-DD44-A943-EED2CFF6FABE}"/>
              </a:ext>
            </a:extLst>
          </p:cNvPr>
          <p:cNvCxnSpPr>
            <a:cxnSpLocks/>
          </p:cNvCxnSpPr>
          <p:nvPr/>
        </p:nvCxnSpPr>
        <p:spPr>
          <a:xfrm flipV="1">
            <a:off x="5397114" y="2214393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B98EC23-E02B-2D4E-9A40-3DFEEDE740D2}"/>
              </a:ext>
            </a:extLst>
          </p:cNvPr>
          <p:cNvCxnSpPr>
            <a:cxnSpLocks/>
          </p:cNvCxnSpPr>
          <p:nvPr/>
        </p:nvCxnSpPr>
        <p:spPr>
          <a:xfrm flipV="1">
            <a:off x="5399999" y="2830074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5F63026-0006-294A-BE61-ADFD9896F731}"/>
              </a:ext>
            </a:extLst>
          </p:cNvPr>
          <p:cNvSpPr/>
          <p:nvPr/>
        </p:nvSpPr>
        <p:spPr>
          <a:xfrm>
            <a:off x="5867824" y="2613761"/>
            <a:ext cx="1484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High Error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28F2641-8DEC-2647-A6E1-68E30C819C0A}"/>
              </a:ext>
            </a:extLst>
          </p:cNvPr>
          <p:cNvSpPr/>
          <p:nvPr/>
        </p:nvSpPr>
        <p:spPr>
          <a:xfrm>
            <a:off x="5867824" y="1978832"/>
            <a:ext cx="141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Low Error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228EF07-DC79-4646-8E69-16172633CABE}"/>
              </a:ext>
            </a:extLst>
          </p:cNvPr>
          <p:cNvSpPr/>
          <p:nvPr/>
        </p:nvSpPr>
        <p:spPr>
          <a:xfrm>
            <a:off x="3160333" y="1966195"/>
            <a:ext cx="178125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 = -log(D(x))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75D8954-C175-154C-9484-AF8C77D4F81B}"/>
              </a:ext>
            </a:extLst>
          </p:cNvPr>
          <p:cNvSpPr/>
          <p:nvPr/>
        </p:nvSpPr>
        <p:spPr>
          <a:xfrm>
            <a:off x="3152785" y="2587031"/>
            <a:ext cx="214994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 = -log(D(G(z)))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EBEA80-2662-3F43-A503-E7A7C9D06153}"/>
              </a:ext>
            </a:extLst>
          </p:cNvPr>
          <p:cNvSpPr/>
          <p:nvPr/>
        </p:nvSpPr>
        <p:spPr>
          <a:xfrm>
            <a:off x="3107939" y="2510534"/>
            <a:ext cx="4244715" cy="6057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F29C34-182D-8B46-BC36-350AE3F4126A}"/>
              </a:ext>
            </a:extLst>
          </p:cNvPr>
          <p:cNvSpPr/>
          <p:nvPr/>
        </p:nvSpPr>
        <p:spPr>
          <a:xfrm>
            <a:off x="2662995" y="2493500"/>
            <a:ext cx="204846" cy="46161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8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491969-8C31-C443-A836-3AB623BB7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06" b="9019"/>
          <a:stretch/>
        </p:blipFill>
        <p:spPr>
          <a:xfrm>
            <a:off x="0" y="1783506"/>
            <a:ext cx="12192000" cy="44559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DD6DB7D-918C-6B41-821E-073B8DE6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1AA46-0F35-534E-908B-774520B5A9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20" t="72637" r="50000" b="24640"/>
          <a:stretch/>
        </p:blipFill>
        <p:spPr>
          <a:xfrm>
            <a:off x="3757613" y="4981421"/>
            <a:ext cx="2338388" cy="1867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BF805B-622E-BD4F-AAA8-322CC8289D6C}"/>
              </a:ext>
            </a:extLst>
          </p:cNvPr>
          <p:cNvSpPr/>
          <p:nvPr/>
        </p:nvSpPr>
        <p:spPr>
          <a:xfrm>
            <a:off x="6088785" y="4642727"/>
            <a:ext cx="4712565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75258A-2584-634D-8CE2-38AB57C87268}"/>
              </a:ext>
            </a:extLst>
          </p:cNvPr>
          <p:cNvSpPr/>
          <p:nvPr/>
        </p:nvSpPr>
        <p:spPr>
          <a:xfrm>
            <a:off x="6241185" y="4795127"/>
            <a:ext cx="4712565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9A19D0-CCAF-9849-B6C8-E0F55DEB5CC5}"/>
              </a:ext>
            </a:extLst>
          </p:cNvPr>
          <p:cNvSpPr/>
          <p:nvPr/>
        </p:nvSpPr>
        <p:spPr>
          <a:xfrm>
            <a:off x="6669810" y="5145647"/>
            <a:ext cx="4712565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AE365-EECA-B047-8D8A-CE091E81D088}"/>
              </a:ext>
            </a:extLst>
          </p:cNvPr>
          <p:cNvSpPr/>
          <p:nvPr/>
        </p:nvSpPr>
        <p:spPr>
          <a:xfrm>
            <a:off x="6822210" y="5298047"/>
            <a:ext cx="4712565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5E389-4D70-0F47-9EFC-FF456ADAB566}"/>
              </a:ext>
            </a:extLst>
          </p:cNvPr>
          <p:cNvSpPr/>
          <p:nvPr/>
        </p:nvSpPr>
        <p:spPr>
          <a:xfrm>
            <a:off x="3601463" y="4995951"/>
            <a:ext cx="375226" cy="330672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8987E8-ED25-1C45-871D-C335B20128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30" r="752"/>
          <a:stretch/>
        </p:blipFill>
        <p:spPr>
          <a:xfrm>
            <a:off x="3038070" y="4288313"/>
            <a:ext cx="1188720" cy="9217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C64425-0175-604A-B652-B4AEA3FF7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31" t="42736" r="50924" b="53246"/>
          <a:stretch/>
        </p:blipFill>
        <p:spPr>
          <a:xfrm>
            <a:off x="4884108" y="3921918"/>
            <a:ext cx="736948" cy="2755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773E70-D412-8A45-87F2-08AFCC0B0C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04" t="40514" r="76397" b="55468"/>
          <a:stretch/>
        </p:blipFill>
        <p:spPr>
          <a:xfrm>
            <a:off x="1866377" y="3784131"/>
            <a:ext cx="450937" cy="2755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4A8BF9-3C96-7642-B412-278420F0B5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29" t="35717" r="63526" b="57690"/>
          <a:stretch/>
        </p:blipFill>
        <p:spPr>
          <a:xfrm>
            <a:off x="3301652" y="3469709"/>
            <a:ext cx="736948" cy="4522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7D0BC3-00F2-E949-805C-37963EAF15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44" t="26823" r="34404" b="68697"/>
          <a:stretch/>
        </p:blipFill>
        <p:spPr>
          <a:xfrm>
            <a:off x="7415408" y="2786688"/>
            <a:ext cx="237994" cy="3072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610688-E235-1F4D-B21C-3D85DC9CDA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747" t="48048" r="16472" b="46838"/>
          <a:stretch/>
        </p:blipFill>
        <p:spPr>
          <a:xfrm>
            <a:off x="8737203" y="4534422"/>
            <a:ext cx="826718" cy="35072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6BE6EB-0B7D-FA46-BEAE-BC0013027217}"/>
              </a:ext>
            </a:extLst>
          </p:cNvPr>
          <p:cNvCxnSpPr>
            <a:cxnSpLocks/>
          </p:cNvCxnSpPr>
          <p:nvPr/>
        </p:nvCxnSpPr>
        <p:spPr>
          <a:xfrm flipV="1">
            <a:off x="9629324" y="4663318"/>
            <a:ext cx="562478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897CD6B-96B2-D243-8531-075A94AF8EBC}"/>
              </a:ext>
            </a:extLst>
          </p:cNvPr>
          <p:cNvSpPr/>
          <p:nvPr/>
        </p:nvSpPr>
        <p:spPr>
          <a:xfrm>
            <a:off x="10327015" y="44470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A92F49-7A8F-7145-B918-43B1250EBB32}"/>
              </a:ext>
            </a:extLst>
          </p:cNvPr>
          <p:cNvGrpSpPr/>
          <p:nvPr/>
        </p:nvGrpSpPr>
        <p:grpSpPr>
          <a:xfrm>
            <a:off x="5359109" y="4885150"/>
            <a:ext cx="2852303" cy="1055283"/>
            <a:chOff x="5359109" y="4885150"/>
            <a:chExt cx="2852303" cy="1055283"/>
          </a:xfrm>
        </p:grpSpPr>
        <p:pic>
          <p:nvPicPr>
            <p:cNvPr id="29" name="Picture 28" descr="Diagram&#10;&#10;Description automatically generated">
              <a:extLst>
                <a:ext uri="{FF2B5EF4-FFF2-40B4-BE49-F238E27FC236}">
                  <a16:creationId xmlns:a16="http://schemas.microsoft.com/office/drawing/2014/main" id="{0F7B0F6F-5FFF-4649-A4E2-A76495A75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5322" t="45974" r="44096" b="26086"/>
            <a:stretch/>
          </p:blipFill>
          <p:spPr>
            <a:xfrm>
              <a:off x="5359109" y="4885150"/>
              <a:ext cx="736891" cy="1055283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857882DF-8A9A-0344-A2CB-A4E29C30B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396" t="76233" r="36829" b="8886"/>
            <a:stretch/>
          </p:blipFill>
          <p:spPr>
            <a:xfrm>
              <a:off x="6097472" y="5075748"/>
              <a:ext cx="2113940" cy="661941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3D50357-73FE-304D-9D4B-6959073A8A09}"/>
              </a:ext>
            </a:extLst>
          </p:cNvPr>
          <p:cNvSpPr/>
          <p:nvPr/>
        </p:nvSpPr>
        <p:spPr>
          <a:xfrm>
            <a:off x="3269214" y="2809168"/>
            <a:ext cx="769386" cy="333383"/>
          </a:xfrm>
          <a:prstGeom prst="rect">
            <a:avLst/>
          </a:prstGeom>
          <a:solidFill>
            <a:srgbClr val="FFF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7345B-9D96-3A40-A9BC-FE76150517E1}"/>
              </a:ext>
            </a:extLst>
          </p:cNvPr>
          <p:cNvSpPr/>
          <p:nvPr/>
        </p:nvSpPr>
        <p:spPr>
          <a:xfrm>
            <a:off x="3421614" y="2961568"/>
            <a:ext cx="769386" cy="333383"/>
          </a:xfrm>
          <a:prstGeom prst="rect">
            <a:avLst/>
          </a:prstGeom>
          <a:solidFill>
            <a:srgbClr val="FFF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5590A4-48E2-D545-AA44-E37A7ABB9494}"/>
              </a:ext>
            </a:extLst>
          </p:cNvPr>
          <p:cNvSpPr/>
          <p:nvPr/>
        </p:nvSpPr>
        <p:spPr>
          <a:xfrm>
            <a:off x="6669810" y="3472557"/>
            <a:ext cx="1483590" cy="382000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54361-07C1-A74B-A362-A442D96AE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98" r="54482"/>
          <a:stretch/>
        </p:blipFill>
        <p:spPr>
          <a:xfrm>
            <a:off x="7012636" y="3221019"/>
            <a:ext cx="895155" cy="6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47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Cost</a:t>
            </a:r>
            <a:r>
              <a:rPr lang="en-US" dirty="0"/>
              <a:t> Function: </a:t>
            </a:r>
            <a:r>
              <a:rPr lang="en-US" altLang="zh-CN" dirty="0"/>
              <a:t>Generator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DBD98A-5BC4-DA42-A14F-37B35D244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47" t="48048" r="16472" b="46838"/>
          <a:stretch/>
        </p:blipFill>
        <p:spPr>
          <a:xfrm>
            <a:off x="8639175" y="2777160"/>
            <a:ext cx="826718" cy="35072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515E05-CE68-0444-A18B-566C2F9BDAE3}"/>
              </a:ext>
            </a:extLst>
          </p:cNvPr>
          <p:cNvCxnSpPr>
            <a:cxnSpLocks/>
          </p:cNvCxnSpPr>
          <p:nvPr/>
        </p:nvCxnSpPr>
        <p:spPr>
          <a:xfrm flipV="1">
            <a:off x="9531296" y="2906056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DE136-3DA1-8147-BB04-3A161998518C}"/>
              </a:ext>
            </a:extLst>
          </p:cNvPr>
          <p:cNvSpPr/>
          <p:nvPr/>
        </p:nvSpPr>
        <p:spPr>
          <a:xfrm>
            <a:off x="9792107" y="264687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3051C85-BF7C-9944-BBE9-B497482EC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98" r="54482"/>
          <a:stretch/>
        </p:blipFill>
        <p:spPr>
          <a:xfrm>
            <a:off x="5639969" y="2117966"/>
            <a:ext cx="2497908" cy="17974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B2286F-2502-9848-BF00-513B1DAF8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4" t="26823" r="34404" b="68697"/>
          <a:stretch/>
        </p:blipFill>
        <p:spPr>
          <a:xfrm>
            <a:off x="6754374" y="3860347"/>
            <a:ext cx="237994" cy="30728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29B2CD-D24F-4D4E-9EEB-2A9DBFFD6576}"/>
              </a:ext>
            </a:extLst>
          </p:cNvPr>
          <p:cNvCxnSpPr>
            <a:cxnSpLocks/>
          </p:cNvCxnSpPr>
          <p:nvPr/>
        </p:nvCxnSpPr>
        <p:spPr>
          <a:xfrm flipV="1">
            <a:off x="10202401" y="2906056"/>
            <a:ext cx="182880" cy="1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3CF17E-4E7C-554B-9B6A-129887662544}"/>
              </a:ext>
            </a:extLst>
          </p:cNvPr>
          <p:cNvSpPr/>
          <p:nvPr/>
        </p:nvSpPr>
        <p:spPr>
          <a:xfrm>
            <a:off x="10475912" y="2646879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70C0"/>
                </a:solidFill>
              </a:rPr>
              <a:t>Low</a:t>
            </a:r>
            <a:r>
              <a:rPr lang="en-US" sz="2400" b="1" i="1" dirty="0">
                <a:solidFill>
                  <a:srgbClr val="FF0000"/>
                </a:solidFill>
              </a:rPr>
              <a:t> error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E8C46A-4212-0241-9F46-786AFD522AEC}"/>
              </a:ext>
            </a:extLst>
          </p:cNvPr>
          <p:cNvSpPr/>
          <p:nvPr/>
        </p:nvSpPr>
        <p:spPr>
          <a:xfrm>
            <a:off x="9236666" y="3608879"/>
            <a:ext cx="1478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B0F0"/>
                </a:solidFill>
              </a:rPr>
              <a:t>Prediction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9E20E440-0CC5-944A-B7FF-FDF7A436D58D}"/>
              </a:ext>
            </a:extLst>
          </p:cNvPr>
          <p:cNvSpPr/>
          <p:nvPr/>
        </p:nvSpPr>
        <p:spPr>
          <a:xfrm rot="2700000" flipH="1" flipV="1">
            <a:off x="5636906" y="3710276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55558D0-B1D1-A149-9B37-AE1A8C716618}"/>
              </a:ext>
            </a:extLst>
          </p:cNvPr>
          <p:cNvCxnSpPr>
            <a:cxnSpLocks/>
            <a:stCxn id="38" idx="2"/>
            <a:endCxn id="47" idx="0"/>
          </p:cNvCxnSpPr>
          <p:nvPr/>
        </p:nvCxnSpPr>
        <p:spPr>
          <a:xfrm>
            <a:off x="9975811" y="3170099"/>
            <a:ext cx="0" cy="43878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9A3FB92D-116B-0442-894E-F340E1DE9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04" t="40514" r="76397" b="55468"/>
          <a:stretch/>
        </p:blipFill>
        <p:spPr>
          <a:xfrm>
            <a:off x="625639" y="2612152"/>
            <a:ext cx="906708" cy="55410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96CED80-8921-C343-9E60-74DD9146C177}"/>
              </a:ext>
            </a:extLst>
          </p:cNvPr>
          <p:cNvGrpSpPr/>
          <p:nvPr/>
        </p:nvGrpSpPr>
        <p:grpSpPr>
          <a:xfrm>
            <a:off x="3842715" y="2454559"/>
            <a:ext cx="2113940" cy="1780223"/>
            <a:chOff x="4670584" y="4885150"/>
            <a:chExt cx="2113940" cy="1780223"/>
          </a:xfrm>
        </p:grpSpPr>
        <p:pic>
          <p:nvPicPr>
            <p:cNvPr id="56" name="Picture 55" descr="Diagram&#10;&#10;Description automatically generated">
              <a:extLst>
                <a:ext uri="{FF2B5EF4-FFF2-40B4-BE49-F238E27FC236}">
                  <a16:creationId xmlns:a16="http://schemas.microsoft.com/office/drawing/2014/main" id="{4FE81CAE-7E17-EF44-871F-1EAB07BBD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322" t="45974" r="44096" b="26086"/>
            <a:stretch/>
          </p:blipFill>
          <p:spPr>
            <a:xfrm>
              <a:off x="5359109" y="4885150"/>
              <a:ext cx="736891" cy="1055283"/>
            </a:xfrm>
            <a:prstGeom prst="rect">
              <a:avLst/>
            </a:prstGeom>
          </p:spPr>
        </p:pic>
        <p:pic>
          <p:nvPicPr>
            <p:cNvPr id="57" name="Picture 56" descr="Diagram&#10;&#10;Description automatically generated">
              <a:extLst>
                <a:ext uri="{FF2B5EF4-FFF2-40B4-BE49-F238E27FC236}">
                  <a16:creationId xmlns:a16="http://schemas.microsoft.com/office/drawing/2014/main" id="{33AF3ACE-1DA3-FE47-A577-3BCC10285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396" t="76233" r="36829" b="8886"/>
            <a:stretch/>
          </p:blipFill>
          <p:spPr>
            <a:xfrm>
              <a:off x="4670584" y="6003432"/>
              <a:ext cx="2113940" cy="661941"/>
            </a:xfrm>
            <a:prstGeom prst="rect">
              <a:avLst/>
            </a:prstGeom>
          </p:spPr>
        </p:pic>
      </p:grpSp>
      <p:sp>
        <p:nvSpPr>
          <p:cNvPr id="59" name="Down Arrow 58">
            <a:extLst>
              <a:ext uri="{FF2B5EF4-FFF2-40B4-BE49-F238E27FC236}">
                <a16:creationId xmlns:a16="http://schemas.microsoft.com/office/drawing/2014/main" id="{4F3BB3E9-CF08-3945-B274-05367779BDE8}"/>
              </a:ext>
            </a:extLst>
          </p:cNvPr>
          <p:cNvSpPr/>
          <p:nvPr/>
        </p:nvSpPr>
        <p:spPr>
          <a:xfrm rot="16200000">
            <a:off x="1253299" y="2804281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2ECE3B4-F9DF-DF49-A12C-343333A71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29" t="35717" r="63526" b="57690"/>
          <a:stretch/>
        </p:blipFill>
        <p:spPr>
          <a:xfrm>
            <a:off x="2392942" y="3687867"/>
            <a:ext cx="736948" cy="45220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1A14AB9-19AD-5644-8339-595731A30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30" r="752"/>
          <a:stretch/>
        </p:blipFill>
        <p:spPr>
          <a:xfrm>
            <a:off x="1546622" y="1977935"/>
            <a:ext cx="2497908" cy="1936841"/>
          </a:xfrm>
          <a:prstGeom prst="rect">
            <a:avLst/>
          </a:prstGeom>
        </p:spPr>
      </p:pic>
      <p:sp>
        <p:nvSpPr>
          <p:cNvPr id="64" name="Down Arrow 63">
            <a:extLst>
              <a:ext uri="{FF2B5EF4-FFF2-40B4-BE49-F238E27FC236}">
                <a16:creationId xmlns:a16="http://schemas.microsoft.com/office/drawing/2014/main" id="{304E40A2-E64F-204E-8659-8E6F1FA3C442}"/>
              </a:ext>
            </a:extLst>
          </p:cNvPr>
          <p:cNvSpPr/>
          <p:nvPr/>
        </p:nvSpPr>
        <p:spPr>
          <a:xfrm rot="16200000">
            <a:off x="4109568" y="2830060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53AE89AD-44F3-9E44-B3D6-EFDB65F290A7}"/>
              </a:ext>
            </a:extLst>
          </p:cNvPr>
          <p:cNvSpPr/>
          <p:nvPr/>
        </p:nvSpPr>
        <p:spPr>
          <a:xfrm rot="16200000">
            <a:off x="5435038" y="2804281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0D8E460F-C4DC-974A-B091-84CDF2F0A6FC}"/>
              </a:ext>
            </a:extLst>
          </p:cNvPr>
          <p:cNvSpPr/>
          <p:nvPr/>
        </p:nvSpPr>
        <p:spPr>
          <a:xfrm rot="16200000">
            <a:off x="8297524" y="2826172"/>
            <a:ext cx="228600" cy="2325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Logo&#10;&#10;Description automatically generated">
            <a:extLst>
              <a:ext uri="{FF2B5EF4-FFF2-40B4-BE49-F238E27FC236}">
                <a16:creationId xmlns:a16="http://schemas.microsoft.com/office/drawing/2014/main" id="{75ED8E22-3C3C-8848-950E-1A1CCD701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053" y="4756922"/>
            <a:ext cx="5805938" cy="129399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0CF58F2-E8D3-3E49-9296-FE01004ADF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41" t="1" b="25340"/>
          <a:stretch/>
        </p:blipFill>
        <p:spPr>
          <a:xfrm>
            <a:off x="3790642" y="4772746"/>
            <a:ext cx="6411759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98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GANs’ Formulation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3A0754-7D8C-1544-8BC7-CD2C4B930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84" b="59290"/>
          <a:stretch/>
        </p:blipFill>
        <p:spPr>
          <a:xfrm>
            <a:off x="0" y="2814637"/>
            <a:ext cx="12192000" cy="694439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1B68B837-F3C2-144A-AFB5-28B92975D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441" y="1652492"/>
            <a:ext cx="2707118" cy="1178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3E6514C-304E-7543-98F7-5FC8EFF6C51B}"/>
              </a:ext>
            </a:extLst>
          </p:cNvPr>
          <p:cNvSpPr/>
          <p:nvPr/>
        </p:nvSpPr>
        <p:spPr>
          <a:xfrm>
            <a:off x="768379" y="3509076"/>
            <a:ext cx="10613996" cy="83099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Discriminator is trying to minimize its cost.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Generator is trying to maximize Discriminator’s cost (or minimize its reward).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70CA2F-A543-8840-8AC5-6FE5DB53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709" y="4629160"/>
            <a:ext cx="6774581" cy="7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4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20240"/>
            <a:ext cx="10515600" cy="3760470"/>
          </a:xfrm>
        </p:spPr>
        <p:txBody>
          <a:bodyPr>
            <a:normAutofit/>
          </a:bodyPr>
          <a:lstStyle/>
          <a:p>
            <a:r>
              <a:rPr lang="en-US" dirty="0"/>
              <a:t>What is GAN?</a:t>
            </a:r>
          </a:p>
          <a:p>
            <a:r>
              <a:rPr lang="en-US" dirty="0"/>
              <a:t>Formulations of GANs</a:t>
            </a:r>
          </a:p>
          <a:p>
            <a:r>
              <a:rPr lang="en-US" dirty="0"/>
              <a:t>Applications of GANs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55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D6DB7D-918C-6B41-821E-073B8DE6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Backpropagation</a:t>
            </a:r>
          </a:p>
        </p:txBody>
      </p:sp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45AA9BD0-EC83-4540-98BA-62C598AC9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0" t="20031" r="15442" b="15134"/>
          <a:stretch/>
        </p:blipFill>
        <p:spPr>
          <a:xfrm>
            <a:off x="2366683" y="2312893"/>
            <a:ext cx="7942729" cy="3334871"/>
          </a:xfrm>
          <a:prstGeom prst="rect">
            <a:avLst/>
          </a:prstGeom>
        </p:spPr>
      </p:pic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0075FB24-3DD3-5141-8DCC-F02F286AB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77" t="7640" r="16468" b="61496"/>
          <a:stretch/>
        </p:blipFill>
        <p:spPr>
          <a:xfrm>
            <a:off x="8153400" y="1675653"/>
            <a:ext cx="2030506" cy="1587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DE2CCA-011F-B049-8A70-2FE169A6ADE6}"/>
              </a:ext>
            </a:extLst>
          </p:cNvPr>
          <p:cNvSpPr/>
          <p:nvPr/>
        </p:nvSpPr>
        <p:spPr>
          <a:xfrm>
            <a:off x="3821592" y="2447626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Weight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BD6B3C-0A77-794B-9397-3A9FCC392C57}"/>
              </a:ext>
            </a:extLst>
          </p:cNvPr>
          <p:cNvSpPr/>
          <p:nvPr/>
        </p:nvSpPr>
        <p:spPr>
          <a:xfrm>
            <a:off x="1759786" y="3527101"/>
            <a:ext cx="1213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846115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D6DB7D-918C-6B41-821E-073B8DE6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Backpropagation</a:t>
            </a:r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8E25EF8C-936A-6642-A00D-860B1875C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47" t="4384" r="13823" b="61106"/>
          <a:stretch/>
        </p:blipFill>
        <p:spPr>
          <a:xfrm>
            <a:off x="7942728" y="1506070"/>
            <a:ext cx="2563907" cy="1775011"/>
          </a:xfrm>
          <a:prstGeom prst="rect">
            <a:avLst/>
          </a:prstGeom>
        </p:spPr>
      </p:pic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BD8D4ED-34AC-EE4E-8F99-49B9E515C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2" t="19596" r="15735" b="16420"/>
          <a:stretch/>
        </p:blipFill>
        <p:spPr>
          <a:xfrm>
            <a:off x="2976282" y="2286426"/>
            <a:ext cx="7297271" cy="32909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25A3353-D272-A941-9BF0-4663B8E25077}"/>
              </a:ext>
            </a:extLst>
          </p:cNvPr>
          <p:cNvSpPr/>
          <p:nvPr/>
        </p:nvSpPr>
        <p:spPr>
          <a:xfrm>
            <a:off x="3821592" y="2447626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Weight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A7FFED-5B2B-2741-96C9-81F2D22A0DA4}"/>
              </a:ext>
            </a:extLst>
          </p:cNvPr>
          <p:cNvSpPr/>
          <p:nvPr/>
        </p:nvSpPr>
        <p:spPr>
          <a:xfrm>
            <a:off x="1759786" y="3458521"/>
            <a:ext cx="1213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119686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D6DB7D-918C-6B41-821E-073B8DE6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Backpropagation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DDF59-1844-4748-BF5F-8BCF4155C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61" b="9530"/>
          <a:stretch/>
        </p:blipFill>
        <p:spPr>
          <a:xfrm>
            <a:off x="1143000" y="1903940"/>
            <a:ext cx="9906000" cy="3839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01ECA9-5D78-0743-B1B0-31CB5ADE0445}"/>
              </a:ext>
            </a:extLst>
          </p:cNvPr>
          <p:cNvSpPr/>
          <p:nvPr/>
        </p:nvSpPr>
        <p:spPr>
          <a:xfrm>
            <a:off x="6686474" y="5974748"/>
            <a:ext cx="469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slazebni.cs.illinois.edu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/spring17/lec11_gan.pdf</a:t>
            </a:r>
          </a:p>
        </p:txBody>
      </p:sp>
    </p:spTree>
    <p:extLst>
      <p:ext uri="{BB962C8B-B14F-4D97-AF65-F5344CB8AC3E}">
        <p14:creationId xmlns:p14="http://schemas.microsoft.com/office/powerpoint/2010/main" val="1147499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D6DB7D-918C-6B41-821E-073B8DE6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7E9918-B130-E144-8BAF-3A378DFF707E}"/>
              </a:ext>
            </a:extLst>
          </p:cNvPr>
          <p:cNvSpPr/>
          <p:nvPr/>
        </p:nvSpPr>
        <p:spPr>
          <a:xfrm>
            <a:off x="4869180" y="1543902"/>
            <a:ext cx="1074420" cy="23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78C80-9222-BD49-9C89-624F7C5B9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30" b="56490"/>
          <a:stretch/>
        </p:blipFill>
        <p:spPr>
          <a:xfrm>
            <a:off x="115423" y="1862665"/>
            <a:ext cx="11449050" cy="1439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F36F4C-72CA-644B-B693-CBA36B5AF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06" t="50478" r="2222" b="9018"/>
          <a:stretch/>
        </p:blipFill>
        <p:spPr>
          <a:xfrm>
            <a:off x="8831679" y="2701958"/>
            <a:ext cx="3341150" cy="2280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49A6B-B682-C74F-905B-39F2CE320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281" r="12734" b="17756"/>
          <a:stretch/>
        </p:blipFill>
        <p:spPr>
          <a:xfrm>
            <a:off x="115423" y="4220672"/>
            <a:ext cx="9991103" cy="11121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11B7DF-9749-3F45-A297-C44D1B92D3BC}"/>
              </a:ext>
            </a:extLst>
          </p:cNvPr>
          <p:cNvSpPr/>
          <p:nvPr/>
        </p:nvSpPr>
        <p:spPr>
          <a:xfrm>
            <a:off x="4038600" y="5936244"/>
            <a:ext cx="7360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www.cs.toronto.edu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rgrosse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/courses/csc321_2018/slides/lec19.pdf</a:t>
            </a:r>
          </a:p>
        </p:txBody>
      </p:sp>
    </p:spTree>
    <p:extLst>
      <p:ext uri="{BB962C8B-B14F-4D97-AF65-F5344CB8AC3E}">
        <p14:creationId xmlns:p14="http://schemas.microsoft.com/office/powerpoint/2010/main" val="2788014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D6DB7D-918C-6B41-821E-073B8DE6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Cost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7E9918-B130-E144-8BAF-3A378DFF707E}"/>
              </a:ext>
            </a:extLst>
          </p:cNvPr>
          <p:cNvSpPr/>
          <p:nvPr/>
        </p:nvSpPr>
        <p:spPr>
          <a:xfrm>
            <a:off x="4869180" y="1543902"/>
            <a:ext cx="1074420" cy="23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BA59FB-87DB-7449-993B-9B22EFCA4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78" r="47102" b="14952"/>
          <a:stretch/>
        </p:blipFill>
        <p:spPr>
          <a:xfrm>
            <a:off x="267707" y="1997961"/>
            <a:ext cx="5828293" cy="40676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AFB6CF-AEE9-9F4C-B89D-D6F42D593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79" t="25699" b="8737"/>
          <a:stretch/>
        </p:blipFill>
        <p:spPr>
          <a:xfrm>
            <a:off x="7522173" y="1997961"/>
            <a:ext cx="3649261" cy="40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07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D6DB7D-918C-6B41-821E-073B8DE6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211CF71-F0C1-AA40-87E9-9D5F623A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63" y="1822793"/>
            <a:ext cx="10515601" cy="37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20240"/>
            <a:ext cx="10515600" cy="37604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GAN?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Formulations of GANs</a:t>
            </a:r>
          </a:p>
          <a:p>
            <a:r>
              <a:rPr lang="en-US" dirty="0"/>
              <a:t>Applications of GANs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42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D6DB7D-918C-6B41-821E-073B8DE6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Image-to-image Translation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470E18-D406-9548-AE32-91C748945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67" b="15460"/>
          <a:stretch/>
        </p:blipFill>
        <p:spPr>
          <a:xfrm>
            <a:off x="404735" y="1783506"/>
            <a:ext cx="11113509" cy="3717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12FFC8-3445-1D46-B62E-B812CB66567C}"/>
              </a:ext>
            </a:extLst>
          </p:cNvPr>
          <p:cNvSpPr/>
          <p:nvPr/>
        </p:nvSpPr>
        <p:spPr>
          <a:xfrm>
            <a:off x="838200" y="5740511"/>
            <a:ext cx="1051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Isola, P., Zhu, J. Y., Zhou, T., &amp; </a:t>
            </a:r>
            <a:r>
              <a:rPr lang="en-US" sz="1600" dirty="0" err="1">
                <a:solidFill>
                  <a:srgbClr val="878787"/>
                </a:solidFill>
                <a:latin typeface="Calibri" panose="020F0502020204030204" pitchFamily="34" charset="0"/>
              </a:rPr>
              <a:t>Efros</a:t>
            </a:r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, A. A. “</a:t>
            </a:r>
            <a:r>
              <a:rPr lang="en-US" sz="1600" b="1" dirty="0">
                <a:solidFill>
                  <a:srgbClr val="878787"/>
                </a:solidFill>
                <a:latin typeface="Calibri" panose="020F0502020204030204" pitchFamily="34" charset="0"/>
              </a:rPr>
              <a:t>Image-to-image translation with conditional adversarial networks</a:t>
            </a:r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”. </a:t>
            </a:r>
            <a:r>
              <a:rPr lang="en-US" sz="1600" dirty="0" err="1">
                <a:solidFill>
                  <a:srgbClr val="878787"/>
                </a:solidFill>
                <a:latin typeface="Calibri" panose="020F0502020204030204" pitchFamily="34" charset="0"/>
              </a:rPr>
              <a:t>arXiv</a:t>
            </a:r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 preprint arXiv:1611.07004. (2016). 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9803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D6DB7D-918C-6B41-821E-073B8DE6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Text-to-image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43A7E-75DD-E543-B578-2F5FDD1B2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13" b="8324"/>
          <a:stretch/>
        </p:blipFill>
        <p:spPr>
          <a:xfrm>
            <a:off x="1047984" y="1783507"/>
            <a:ext cx="10096032" cy="3927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5E4F87-C466-8141-A4E6-EE8842A2BCD1}"/>
              </a:ext>
            </a:extLst>
          </p:cNvPr>
          <p:cNvSpPr/>
          <p:nvPr/>
        </p:nvSpPr>
        <p:spPr>
          <a:xfrm>
            <a:off x="784485" y="5966083"/>
            <a:ext cx="105978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Reed, S., </a:t>
            </a:r>
            <a:r>
              <a:rPr lang="en-US" sz="1600" dirty="0" err="1">
                <a:solidFill>
                  <a:srgbClr val="878787"/>
                </a:solidFill>
                <a:latin typeface="Calibri" panose="020F0502020204030204" pitchFamily="34" charset="0"/>
              </a:rPr>
              <a:t>Akata</a:t>
            </a:r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, Z., Yan, X., </a:t>
            </a:r>
            <a:r>
              <a:rPr lang="en-US" sz="1600" dirty="0" err="1">
                <a:solidFill>
                  <a:srgbClr val="878787"/>
                </a:solidFill>
                <a:latin typeface="Calibri" panose="020F0502020204030204" pitchFamily="34" charset="0"/>
              </a:rPr>
              <a:t>Logeswaran</a:t>
            </a:r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, L., Schiele, B., &amp; Lee, H. “</a:t>
            </a:r>
            <a:r>
              <a:rPr lang="en-US" sz="1600" b="1" dirty="0">
                <a:solidFill>
                  <a:srgbClr val="878787"/>
                </a:solidFill>
                <a:latin typeface="Calibri" panose="020F0502020204030204" pitchFamily="34" charset="0"/>
              </a:rPr>
              <a:t>Generative adversarial text to image synthesis</a:t>
            </a:r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”. ICML (2016). 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1537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D6DB7D-918C-6B41-821E-073B8DE6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Application: Face Aging with Conditional GANs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F66AB-0CB3-C54E-9C5E-FBBC60034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78" b="12851"/>
          <a:stretch/>
        </p:blipFill>
        <p:spPr>
          <a:xfrm>
            <a:off x="600875" y="1783506"/>
            <a:ext cx="10990250" cy="36579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F7D760-233C-554F-AC3D-414C490F6FD8}"/>
              </a:ext>
            </a:extLst>
          </p:cNvPr>
          <p:cNvSpPr/>
          <p:nvPr/>
        </p:nvSpPr>
        <p:spPr>
          <a:xfrm>
            <a:off x="838199" y="5641427"/>
            <a:ext cx="107529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878787"/>
                </a:solidFill>
                <a:latin typeface="Calibri" panose="020F0502020204030204" pitchFamily="34" charset="0"/>
              </a:rPr>
              <a:t>Antipov</a:t>
            </a:r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, G., </a:t>
            </a:r>
            <a:r>
              <a:rPr lang="en-US" sz="1600" dirty="0" err="1">
                <a:solidFill>
                  <a:srgbClr val="878787"/>
                </a:solidFill>
                <a:latin typeface="Calibri" panose="020F0502020204030204" pitchFamily="34" charset="0"/>
              </a:rPr>
              <a:t>Baccouche</a:t>
            </a:r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, M., &amp; </a:t>
            </a:r>
            <a:r>
              <a:rPr lang="en-US" sz="1600" dirty="0" err="1">
                <a:solidFill>
                  <a:srgbClr val="878787"/>
                </a:solidFill>
                <a:latin typeface="Calibri" panose="020F0502020204030204" pitchFamily="34" charset="0"/>
              </a:rPr>
              <a:t>Dugelay</a:t>
            </a:r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, J. L. (2017). “</a:t>
            </a:r>
            <a:r>
              <a:rPr lang="en-US" sz="1600" b="1" dirty="0">
                <a:solidFill>
                  <a:srgbClr val="878787"/>
                </a:solidFill>
                <a:latin typeface="Calibri" panose="020F0502020204030204" pitchFamily="34" charset="0"/>
              </a:rPr>
              <a:t>Face Aging With Conditional Generative Adversarial Networks</a:t>
            </a:r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”. </a:t>
            </a:r>
            <a:r>
              <a:rPr lang="en-US" sz="1600" dirty="0" err="1">
                <a:solidFill>
                  <a:srgbClr val="878787"/>
                </a:solidFill>
                <a:latin typeface="Calibri" panose="020F0502020204030204" pitchFamily="34" charset="0"/>
              </a:rPr>
              <a:t>arXiv</a:t>
            </a:r>
            <a:r>
              <a:rPr lang="en-US" sz="1600" dirty="0">
                <a:solidFill>
                  <a:srgbClr val="878787"/>
                </a:solidFill>
                <a:latin typeface="Calibri" panose="020F0502020204030204" pitchFamily="34" charset="0"/>
              </a:rPr>
              <a:t> preprint arXiv:1702.01983. 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798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20240"/>
            <a:ext cx="10515600" cy="3760470"/>
          </a:xfrm>
        </p:spPr>
        <p:txBody>
          <a:bodyPr>
            <a:normAutofit/>
          </a:bodyPr>
          <a:lstStyle/>
          <a:p>
            <a:r>
              <a:rPr lang="en-US" dirty="0"/>
              <a:t>What is GAN?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Formulations of GANs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Applications of GANs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5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D6DB7D-918C-6B41-821E-073B8DE6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 Tutorials on GANS (YouTube)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EEA416-A212-D94C-B4A4-0BA66E2E6571}"/>
              </a:ext>
            </a:extLst>
          </p:cNvPr>
          <p:cNvSpPr/>
          <p:nvPr/>
        </p:nvSpPr>
        <p:spPr>
          <a:xfrm>
            <a:off x="868180" y="2131476"/>
            <a:ext cx="104856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A Friendly Introduction to Generative Adversarial Networks (GANs) </a:t>
            </a:r>
            <a:endParaRPr lang="en-US" sz="3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An Introduction to Generative Adversarial Networks (GANs)</a:t>
            </a:r>
            <a:endParaRPr lang="en-US" sz="3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7728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Accuracy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91440" y="1800230"/>
                <a:ext cx="12024360" cy="459994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200" dirty="0"/>
                  <a:t>Mean Error (ME):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𝑀𝐸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Mean Absolute Error (MAE):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Mean Squared Error (MSE):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Root Mean Squared Error (RMSE):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3200" dirty="0"/>
              </a:p>
              <a:p>
                <a:r>
                  <a:rPr lang="en-US" sz="3200" dirty="0"/>
                  <a:t>Median Absolute Deviation (MAD):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(|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Mean Squared Log Error (MSLE):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𝑀𝑆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Mean Absolute Scaled Error (MASE):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𝐴𝑆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num>
                      <m:den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Classification Accuracy: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𝐶𝑜𝑟𝑟𝑒𝑐𝑡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𝑝𝑟𝑒𝑑𝑖𝑐𝑡𝑖𝑜𝑛𝑠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𝑝𝑟𝑒𝑑𝑖𝑐𝑡𝑖𝑜𝑛𝑠</m:t>
                        </m:r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Harmonic Mean, F1 Score: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𝑅𝑒𝑐𝑎𝑙𝑙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𝑇𝑟𝑢𝑒𝑃𝑜𝑠𝑖𝑡𝑖𝑣𝑒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𝑇𝑟𝑢𝑒𝑃𝑜𝑠𝑖𝑡𝑖𝑣𝑒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𝐹𝑎𝑙𝑠𝑒𝑃𝑜𝑠𝑖𝑡𝑖𝑣𝑒</m:t>
                        </m:r>
                      </m:den>
                    </m:f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𝑇𝑟𝑢𝑒𝑃𝑜𝑠𝑖𝑡𝑖𝑣𝑒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𝑇𝑟𝑢𝑒𝑃𝑜𝑠𝑖𝑡𝑖𝑣𝑒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𝐹𝑎𝑙𝑠𝑒𝑁𝑒𝑔𝑎𝑡𝑖𝑣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Logarithmic Loss: Logarithmic Loss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" y="1800230"/>
                <a:ext cx="12024360" cy="4599940"/>
              </a:xfrm>
              <a:blipFill>
                <a:blip r:embed="rId3"/>
                <a:stretch>
                  <a:fillRect l="-316" t="-8242" b="-7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71FB26-AB6F-7E4E-AB2E-E40D15FD7539}"/>
                  </a:ext>
                </a:extLst>
              </p:cNvPr>
              <p:cNvSpPr/>
              <p:nvPr/>
            </p:nvSpPr>
            <p:spPr>
              <a:xfrm>
                <a:off x="6454078" y="1664472"/>
                <a:ext cx="5646482" cy="584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Coefficient of Determination,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71FB26-AB6F-7E4E-AB2E-E40D15FD7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078" y="1664472"/>
                <a:ext cx="5646482" cy="584584"/>
              </a:xfrm>
              <a:prstGeom prst="rect">
                <a:avLst/>
              </a:prstGeom>
              <a:blipFill>
                <a:blip r:embed="rId4"/>
                <a:stretch>
                  <a:fillRect l="-899" t="-48936" b="-76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9A107350-5E39-804D-BBCD-E21D475BC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6200"/>
            <a:ext cx="4114800" cy="365125"/>
          </a:xfrm>
        </p:spPr>
        <p:txBody>
          <a:bodyPr/>
          <a:lstStyle/>
          <a:p>
            <a:r>
              <a:rPr lang="en-US" dirty="0"/>
              <a:t>Hackathon Tutorial 2</a:t>
            </a:r>
          </a:p>
        </p:txBody>
      </p:sp>
    </p:spTree>
    <p:extLst>
      <p:ext uri="{BB962C8B-B14F-4D97-AF65-F5344CB8AC3E}">
        <p14:creationId xmlns:p14="http://schemas.microsoft.com/office/powerpoint/2010/main" val="3466915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Hackathon Tutorial 2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A648A3F-EC54-3A4C-BC6F-F8FF84C979D1}"/>
                  </a:ext>
                </a:extLst>
              </p:cNvPr>
              <p:cNvSpPr/>
              <p:nvPr/>
            </p:nvSpPr>
            <p:spPr>
              <a:xfrm>
                <a:off x="1463040" y="2718816"/>
                <a:ext cx="3646170" cy="2641854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C00000"/>
                    </a:solidFill>
                  </a:rPr>
                  <a:t>ME</a:t>
                </a:r>
              </a:p>
              <a:p>
                <a:pPr algn="ctr"/>
                <a:r>
                  <a:rPr lang="en-US" sz="2000" b="1" dirty="0">
                    <a:solidFill>
                      <a:srgbClr val="C00000"/>
                    </a:solidFill>
                  </a:rPr>
                  <a:t>MAE</a:t>
                </a:r>
              </a:p>
              <a:p>
                <a:pPr algn="ctr"/>
                <a:r>
                  <a:rPr lang="en-US" sz="2000" b="1" dirty="0">
                    <a:solidFill>
                      <a:srgbClr val="C00000"/>
                    </a:solidFill>
                  </a:rPr>
                  <a:t>MSE</a:t>
                </a:r>
              </a:p>
              <a:p>
                <a:pPr algn="ctr"/>
                <a:r>
                  <a:rPr lang="en-US" sz="2000" b="1" dirty="0">
                    <a:solidFill>
                      <a:srgbClr val="C00000"/>
                    </a:solidFill>
                  </a:rPr>
                  <a:t>RMSE</a:t>
                </a:r>
              </a:p>
              <a:p>
                <a:pPr algn="ctr"/>
                <a:r>
                  <a:rPr lang="en-US" sz="2000" b="1" dirty="0">
                    <a:solidFill>
                      <a:srgbClr val="C00000"/>
                    </a:solidFill>
                  </a:rPr>
                  <a:t>MAD</a:t>
                </a:r>
              </a:p>
              <a:p>
                <a:pPr algn="ctr"/>
                <a:r>
                  <a:rPr lang="en-US" sz="2000" b="1" dirty="0">
                    <a:solidFill>
                      <a:srgbClr val="C00000"/>
                    </a:solidFill>
                  </a:rPr>
                  <a:t>MSLE</a:t>
                </a:r>
              </a:p>
              <a:p>
                <a:pPr algn="ctr"/>
                <a:r>
                  <a:rPr lang="en-US" sz="2000" b="1" dirty="0">
                    <a:solidFill>
                      <a:srgbClr val="C00000"/>
                    </a:solidFill>
                  </a:rPr>
                  <a:t>MASE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A648A3F-EC54-3A4C-BC6F-F8FF84C9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2718816"/>
                <a:ext cx="3646170" cy="264185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525F29B1-322A-CC4E-8B03-01CF5393AFEC}"/>
              </a:ext>
            </a:extLst>
          </p:cNvPr>
          <p:cNvSpPr/>
          <p:nvPr/>
        </p:nvSpPr>
        <p:spPr>
          <a:xfrm>
            <a:off x="5602607" y="2718816"/>
            <a:ext cx="3646170" cy="2641854"/>
          </a:xfrm>
          <a:prstGeom prst="ellipse">
            <a:avLst/>
          </a:prstGeom>
          <a:solidFill>
            <a:srgbClr val="C00000">
              <a:alpha val="1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Precision</a:t>
            </a:r>
          </a:p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Recall</a:t>
            </a:r>
          </a:p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F1 Score</a:t>
            </a:r>
          </a:p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Classification Accuracy</a:t>
            </a:r>
          </a:p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Confusion Matrix</a:t>
            </a:r>
          </a:p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Logarithmic Loss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CCEAE4-AEE2-E34A-AFEB-A8D4B9CBE951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875709" y="4511040"/>
            <a:ext cx="1067514" cy="105922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52D398-7B80-884B-AA2B-079C6F74ABED}"/>
              </a:ext>
            </a:extLst>
          </p:cNvPr>
          <p:cNvSpPr/>
          <p:nvPr/>
        </p:nvSpPr>
        <p:spPr>
          <a:xfrm>
            <a:off x="170017" y="5570269"/>
            <a:ext cx="3411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Scale independent, applicable to different time series.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71335-7C04-A743-9025-8B984DBE759D}"/>
              </a:ext>
            </a:extLst>
          </p:cNvPr>
          <p:cNvSpPr/>
          <p:nvPr/>
        </p:nvSpPr>
        <p:spPr>
          <a:xfrm>
            <a:off x="1580433" y="2066495"/>
            <a:ext cx="3411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Accuracy Evaluation in Regression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7E11D8-C066-2A4A-99C1-254278C586C8}"/>
              </a:ext>
            </a:extLst>
          </p:cNvPr>
          <p:cNvSpPr/>
          <p:nvPr/>
        </p:nvSpPr>
        <p:spPr>
          <a:xfrm>
            <a:off x="5548550" y="2066495"/>
            <a:ext cx="3754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Accuracy Evaluation in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7751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Questions?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844550" y="3857625"/>
            <a:ext cx="10865640" cy="1409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</a:rPr>
              <a:t>Binyang</a:t>
            </a:r>
            <a:r>
              <a:rPr lang="en-US" sz="3200" dirty="0">
                <a:solidFill>
                  <a:schemeClr val="bg1"/>
                </a:solidFill>
              </a:rPr>
              <a:t> Song, </a:t>
            </a:r>
            <a:r>
              <a:rPr lang="en-US" sz="3200" i="1" dirty="0">
                <a:solidFill>
                  <a:schemeClr val="bg1"/>
                </a:solidFill>
              </a:rPr>
              <a:t>STEDAPP</a:t>
            </a:r>
          </a:p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</a:rPr>
              <a:t>PennState</a:t>
            </a:r>
            <a:r>
              <a:rPr lang="en-US" sz="3200" dirty="0">
                <a:solidFill>
                  <a:schemeClr val="bg1"/>
                </a:solidFill>
              </a:rPr>
              <a:t>, bqs5667@psu.ed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BC78E-6193-47C7-8B2D-8398ACCCE45A}"/>
              </a:ext>
            </a:extLst>
          </p:cNvPr>
          <p:cNvSpPr txBox="1"/>
          <p:nvPr/>
        </p:nvSpPr>
        <p:spPr>
          <a:xfrm>
            <a:off x="114935" y="5695146"/>
            <a:ext cx="3507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IMECE</a:t>
            </a:r>
          </a:p>
          <a:p>
            <a:r>
              <a:rPr lang="en-US" sz="2800" b="1" dirty="0"/>
              <a:t>Hackathon Tutorial (2)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3436E88-ED50-5C4D-AA0D-16ACE9EA2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0" r="13920" b="19698"/>
          <a:stretch/>
        </p:blipFill>
        <p:spPr>
          <a:xfrm>
            <a:off x="9131808" y="5510270"/>
            <a:ext cx="3060192" cy="12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61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GAN?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1BFFDD-9D29-454C-97CF-88404617D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29"/>
          <a:stretch/>
        </p:blipFill>
        <p:spPr>
          <a:xfrm>
            <a:off x="7527235" y="1816466"/>
            <a:ext cx="256019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7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GAN?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1BFFDD-9D29-454C-97CF-88404617D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71" y="1816466"/>
            <a:ext cx="798285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920240"/>
            <a:ext cx="7115175" cy="4351338"/>
          </a:xfrm>
        </p:spPr>
        <p:txBody>
          <a:bodyPr/>
          <a:lstStyle/>
          <a:p>
            <a:r>
              <a:rPr lang="en-US" dirty="0"/>
              <a:t>Generative</a:t>
            </a:r>
          </a:p>
          <a:p>
            <a:pPr lvl="1"/>
            <a:r>
              <a:rPr lang="en-US" dirty="0"/>
              <a:t>A generative model</a:t>
            </a:r>
          </a:p>
          <a:p>
            <a:r>
              <a:rPr lang="en-US" dirty="0"/>
              <a:t>Adversarial</a:t>
            </a:r>
          </a:p>
          <a:p>
            <a:pPr lvl="1"/>
            <a:r>
              <a:rPr lang="en-US" dirty="0"/>
              <a:t>Trained in an adversarial setting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Use deep neural networks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01D9A1-02C8-104D-BA1E-02BC368E1736}"/>
              </a:ext>
            </a:extLst>
          </p:cNvPr>
          <p:cNvGrpSpPr>
            <a:grpSpLocks noChangeAspect="1"/>
          </p:cNvGrpSpPr>
          <p:nvPr/>
        </p:nvGrpSpPr>
        <p:grpSpPr>
          <a:xfrm>
            <a:off x="7953375" y="2496685"/>
            <a:ext cx="3796605" cy="2389099"/>
            <a:chOff x="7696200" y="2685396"/>
            <a:chExt cx="2938463" cy="1849094"/>
          </a:xfrm>
        </p:grpSpPr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04A744B2-810E-3148-9526-B7E1CCE60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016" t="40287" r="15284"/>
            <a:stretch/>
          </p:blipFill>
          <p:spPr>
            <a:xfrm>
              <a:off x="9144000" y="2728913"/>
              <a:ext cx="1209676" cy="1805577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F7A00DF-FD81-B745-8738-E25C46F66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361" t="40287" r="63723"/>
            <a:stretch/>
          </p:blipFill>
          <p:spPr>
            <a:xfrm>
              <a:off x="7829551" y="2728912"/>
              <a:ext cx="942975" cy="180557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3BC9E0-1302-A747-8706-45ED177BCB8B}"/>
                </a:ext>
              </a:extLst>
            </p:cNvPr>
            <p:cNvSpPr/>
            <p:nvPr/>
          </p:nvSpPr>
          <p:spPr>
            <a:xfrm>
              <a:off x="7696200" y="3061847"/>
              <a:ext cx="257175" cy="412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9EBCE8-FDA5-264A-AEFD-D85508F1E605}"/>
                </a:ext>
              </a:extLst>
            </p:cNvPr>
            <p:cNvSpPr/>
            <p:nvPr/>
          </p:nvSpPr>
          <p:spPr>
            <a:xfrm>
              <a:off x="9072561" y="2685396"/>
              <a:ext cx="371477" cy="788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266143-A7BB-764B-9154-79AC57E0D6DF}"/>
                </a:ext>
              </a:extLst>
            </p:cNvPr>
            <p:cNvSpPr/>
            <p:nvPr/>
          </p:nvSpPr>
          <p:spPr>
            <a:xfrm>
              <a:off x="10263186" y="2873621"/>
              <a:ext cx="371477" cy="788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920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GAN?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01C511-5F2F-5D4C-8CC2-F61B0B21B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35" b="27821"/>
          <a:stretch/>
        </p:blipFill>
        <p:spPr>
          <a:xfrm>
            <a:off x="0" y="4695325"/>
            <a:ext cx="12192000" cy="8122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A24C80-B34D-5348-9E5D-DF7546621A19}"/>
              </a:ext>
            </a:extLst>
          </p:cNvPr>
          <p:cNvSpPr/>
          <p:nvPr/>
        </p:nvSpPr>
        <p:spPr>
          <a:xfrm>
            <a:off x="838200" y="5965072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www.datacamp.com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/community/tutorials/generative-adversarial-networks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DA0D218-171C-F14B-BEAF-432BDFBF8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28" t="75510" r="63645" b="15556"/>
          <a:stretch/>
        </p:blipFill>
        <p:spPr>
          <a:xfrm>
            <a:off x="3503328" y="4308842"/>
            <a:ext cx="1185239" cy="32773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F911461-85B6-2041-8979-B8594368C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33" t="75510" r="16245" b="16218"/>
          <a:stretch/>
        </p:blipFill>
        <p:spPr>
          <a:xfrm>
            <a:off x="6469096" y="4318266"/>
            <a:ext cx="1374214" cy="3034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AB184A6-125F-EC4D-911E-813CC1786AE6}"/>
              </a:ext>
            </a:extLst>
          </p:cNvPr>
          <p:cNvGrpSpPr>
            <a:grpSpLocks noChangeAspect="1"/>
          </p:cNvGrpSpPr>
          <p:nvPr/>
        </p:nvGrpSpPr>
        <p:grpSpPr>
          <a:xfrm>
            <a:off x="2710927" y="2151337"/>
            <a:ext cx="5709748" cy="1960907"/>
            <a:chOff x="1891120" y="2317699"/>
            <a:chExt cx="2683843" cy="92171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8E40C8-665B-8644-90F3-3E7D24A5A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198" r="54482"/>
            <a:stretch/>
          </p:blipFill>
          <p:spPr>
            <a:xfrm>
              <a:off x="3386243" y="2384039"/>
              <a:ext cx="1188720" cy="85537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6DFB07-91A9-7F4B-82A1-3C58EEE32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730" r="752"/>
            <a:stretch/>
          </p:blipFill>
          <p:spPr>
            <a:xfrm>
              <a:off x="1891120" y="2317699"/>
              <a:ext cx="1188720" cy="921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372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GAN?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01C511-5F2F-5D4C-8CC2-F61B0B21B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35" b="27821"/>
          <a:stretch/>
        </p:blipFill>
        <p:spPr>
          <a:xfrm>
            <a:off x="0" y="4695325"/>
            <a:ext cx="12192000" cy="8122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51F27AD-A4B7-714E-9F07-B0AE16FF0A26}"/>
              </a:ext>
            </a:extLst>
          </p:cNvPr>
          <p:cNvGrpSpPr>
            <a:grpSpLocks noChangeAspect="1"/>
          </p:cNvGrpSpPr>
          <p:nvPr/>
        </p:nvGrpSpPr>
        <p:grpSpPr>
          <a:xfrm>
            <a:off x="3387718" y="1672665"/>
            <a:ext cx="5416564" cy="2719222"/>
            <a:chOff x="3147292" y="1387210"/>
            <a:chExt cx="6502400" cy="3264338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607EF17D-D360-EA4E-A393-5DD1E4A41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7292" y="1387210"/>
              <a:ext cx="6502400" cy="1600202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49ECB831-7B69-0C40-9DD8-2916A4E8A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7292" y="3038648"/>
              <a:ext cx="6502400" cy="161290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6A24C80-B34D-5348-9E5D-DF7546621A19}"/>
              </a:ext>
            </a:extLst>
          </p:cNvPr>
          <p:cNvSpPr/>
          <p:nvPr/>
        </p:nvSpPr>
        <p:spPr>
          <a:xfrm>
            <a:off x="838200" y="5965072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www.datacamp.com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/community/tutorials/generative-adversarial-networks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EE89080-987F-4641-824D-B63E58B014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28" t="75510" r="63645" b="15556"/>
          <a:stretch/>
        </p:blipFill>
        <p:spPr>
          <a:xfrm>
            <a:off x="3503328" y="4308842"/>
            <a:ext cx="1185239" cy="32773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281AA0F-D012-2746-9BB2-9DFEB37840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433" t="75510" r="16245" b="16218"/>
          <a:stretch/>
        </p:blipFill>
        <p:spPr>
          <a:xfrm>
            <a:off x="6469096" y="4318266"/>
            <a:ext cx="1374214" cy="3034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AA8EBA-0524-8141-A034-935199714D2A}"/>
              </a:ext>
            </a:extLst>
          </p:cNvPr>
          <p:cNvSpPr/>
          <p:nvPr/>
        </p:nvSpPr>
        <p:spPr>
          <a:xfrm>
            <a:off x="3200400" y="1677419"/>
            <a:ext cx="2013986" cy="120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4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390F05-78EA-A846-B88A-630D92A9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32" y="1394613"/>
            <a:ext cx="5574723" cy="30237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GAN?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IMECE Hackathon Tutorial (2)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9123D3-69F4-4D05-B5AE-00585108F36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2523F-9184-0C4A-BA3D-6943F11CDA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34" b="16901"/>
          <a:stretch/>
        </p:blipFill>
        <p:spPr>
          <a:xfrm>
            <a:off x="0" y="4530431"/>
            <a:ext cx="12192000" cy="15610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D8CDB7-2472-6A4F-A88B-26570FFCD2B0}"/>
              </a:ext>
            </a:extLst>
          </p:cNvPr>
          <p:cNvSpPr/>
          <p:nvPr/>
        </p:nvSpPr>
        <p:spPr>
          <a:xfrm>
            <a:off x="838200" y="5965072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www.datacamp.com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/community/tutorials/generative-adversarial-networks</a:t>
            </a:r>
          </a:p>
        </p:txBody>
      </p:sp>
    </p:spTree>
    <p:extLst>
      <p:ext uri="{BB962C8B-B14F-4D97-AF65-F5344CB8AC3E}">
        <p14:creationId xmlns:p14="http://schemas.microsoft.com/office/powerpoint/2010/main" val="3223690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3624</TotalTime>
  <Words>958</Words>
  <Application>Microsoft Macintosh PowerPoint</Application>
  <PresentationFormat>Widescreen</PresentationFormat>
  <Paragraphs>237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Cambria Math</vt:lpstr>
      <vt:lpstr>Office Theme</vt:lpstr>
      <vt:lpstr>Generative Adversarial Network (GAN)</vt:lpstr>
      <vt:lpstr>Outline</vt:lpstr>
      <vt:lpstr>Outline</vt:lpstr>
      <vt:lpstr>What is GAN?</vt:lpstr>
      <vt:lpstr>What is GAN?</vt:lpstr>
      <vt:lpstr>What is GAN?</vt:lpstr>
      <vt:lpstr>What is GAN?</vt:lpstr>
      <vt:lpstr>What is GAN?</vt:lpstr>
      <vt:lpstr>What is GAN?</vt:lpstr>
      <vt:lpstr>Outline</vt:lpstr>
      <vt:lpstr>GANs’ Architecture</vt:lpstr>
      <vt:lpstr>Discriminator</vt:lpstr>
      <vt:lpstr>Error Function</vt:lpstr>
      <vt:lpstr>Error Function</vt:lpstr>
      <vt:lpstr>Cost Function: Discriminator</vt:lpstr>
      <vt:lpstr>Cost Function: Discriminator</vt:lpstr>
      <vt:lpstr>Generator</vt:lpstr>
      <vt:lpstr>Cost Function: Generator</vt:lpstr>
      <vt:lpstr>GANs’ Formulation</vt:lpstr>
      <vt:lpstr>Training: Backpropagation</vt:lpstr>
      <vt:lpstr>Training: Backpropagation</vt:lpstr>
      <vt:lpstr>Training: Backpropagation</vt:lpstr>
      <vt:lpstr>Vanishing Gradient </vt:lpstr>
      <vt:lpstr>Modified Cost Function</vt:lpstr>
      <vt:lpstr>Update</vt:lpstr>
      <vt:lpstr>Outline</vt:lpstr>
      <vt:lpstr>Application: Image-to-image Translation</vt:lpstr>
      <vt:lpstr>Application: Text-to-image Synthesis</vt:lpstr>
      <vt:lpstr>Application: Face Aging with Conditional GANs</vt:lpstr>
      <vt:lpstr>Video Tutorials on GANS (YouTube)</vt:lpstr>
      <vt:lpstr>Prediction Accuracy Metrics</vt:lpstr>
      <vt:lpstr>Application</vt:lpstr>
      <vt:lpstr>Thank you! Questions?</vt:lpstr>
    </vt:vector>
  </TitlesOfParts>
  <Company>The University of Kansas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Depcik, Chris</dc:creator>
  <cp:lastModifiedBy>Song, Binyang</cp:lastModifiedBy>
  <cp:revision>165</cp:revision>
  <dcterms:created xsi:type="dcterms:W3CDTF">2019-04-12T14:51:05Z</dcterms:created>
  <dcterms:modified xsi:type="dcterms:W3CDTF">2020-11-15T00:59:53Z</dcterms:modified>
</cp:coreProperties>
</file>